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7"/>
  </p:notesMasterIdLst>
  <p:sldIdLst>
    <p:sldId id="263" r:id="rId2"/>
    <p:sldId id="257" r:id="rId3"/>
    <p:sldId id="258" r:id="rId4"/>
    <p:sldId id="259" r:id="rId5"/>
    <p:sldId id="264" r:id="rId6"/>
    <p:sldId id="265" r:id="rId7"/>
    <p:sldId id="266" r:id="rId8"/>
    <p:sldId id="267" r:id="rId9"/>
    <p:sldId id="268" r:id="rId10"/>
    <p:sldId id="269" r:id="rId11"/>
    <p:sldId id="270" r:id="rId12"/>
    <p:sldId id="271" r:id="rId13"/>
    <p:sldId id="276" r:id="rId14"/>
    <p:sldId id="275" r:id="rId15"/>
    <p:sldId id="272" r:id="rId16"/>
    <p:sldId id="277" r:id="rId17"/>
    <p:sldId id="273" r:id="rId18"/>
    <p:sldId id="274" r:id="rId19"/>
    <p:sldId id="260" r:id="rId20"/>
    <p:sldId id="261" r:id="rId21"/>
    <p:sldId id="278" r:id="rId22"/>
    <p:sldId id="284" r:id="rId23"/>
    <p:sldId id="279" r:id="rId24"/>
    <p:sldId id="280" r:id="rId25"/>
    <p:sldId id="281" r:id="rId26"/>
  </p:sldIdLst>
  <p:sldSz cx="9144000" cy="6858000" type="screen4x3"/>
  <p:notesSz cx="6858000" cy="9144000"/>
  <p:defaultText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2" d="100"/>
          <a:sy n="72" d="100"/>
        </p:scale>
        <p:origin x="-1104" y="-10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Libro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s-ES"/>
  <c:chart>
    <c:title>
      <c:tx>
        <c:rich>
          <a:bodyPr/>
          <a:lstStyle/>
          <a:p>
            <a:pPr>
              <a:defRPr sz="2400"/>
            </a:pPr>
            <a:r>
              <a:rPr lang="es-ES" sz="2400"/>
              <a:t>Encuentro de variables</a:t>
            </a:r>
          </a:p>
        </c:rich>
      </c:tx>
      <c:layout/>
    </c:title>
    <c:plotArea>
      <c:layout/>
      <c:scatterChart>
        <c:scatterStyle val="smoothMarker"/>
        <c:ser>
          <c:idx val="0"/>
          <c:order val="0"/>
          <c:xVal>
            <c:numRef>
              <c:f>Hoja1!$A$1:$A$7</c:f>
              <c:numCache>
                <c:formatCode>General</c:formatCode>
                <c:ptCount val="7"/>
                <c:pt idx="0">
                  <c:v>0</c:v>
                </c:pt>
                <c:pt idx="1">
                  <c:v>1</c:v>
                </c:pt>
                <c:pt idx="2">
                  <c:v>2</c:v>
                </c:pt>
                <c:pt idx="3">
                  <c:v>3</c:v>
                </c:pt>
                <c:pt idx="4">
                  <c:v>4</c:v>
                </c:pt>
                <c:pt idx="5">
                  <c:v>5</c:v>
                </c:pt>
                <c:pt idx="6">
                  <c:v>6</c:v>
                </c:pt>
              </c:numCache>
            </c:numRef>
          </c:xVal>
          <c:yVal>
            <c:numRef>
              <c:f>Hoja1!$B$1:$B$7</c:f>
              <c:numCache>
                <c:formatCode>General</c:formatCode>
                <c:ptCount val="7"/>
                <c:pt idx="0">
                  <c:v>14</c:v>
                </c:pt>
                <c:pt idx="1">
                  <c:v>17</c:v>
                </c:pt>
                <c:pt idx="2">
                  <c:v>20</c:v>
                </c:pt>
                <c:pt idx="3">
                  <c:v>23</c:v>
                </c:pt>
                <c:pt idx="4">
                  <c:v>26</c:v>
                </c:pt>
                <c:pt idx="5">
                  <c:v>29</c:v>
                </c:pt>
                <c:pt idx="6">
                  <c:v>32</c:v>
                </c:pt>
              </c:numCache>
            </c:numRef>
          </c:yVal>
          <c:smooth val="1"/>
        </c:ser>
        <c:ser>
          <c:idx val="1"/>
          <c:order val="1"/>
          <c:xVal>
            <c:numRef>
              <c:f>Hoja1!$A$1:$A$7</c:f>
              <c:numCache>
                <c:formatCode>General</c:formatCode>
                <c:ptCount val="7"/>
                <c:pt idx="0">
                  <c:v>0</c:v>
                </c:pt>
                <c:pt idx="1">
                  <c:v>1</c:v>
                </c:pt>
                <c:pt idx="2">
                  <c:v>2</c:v>
                </c:pt>
                <c:pt idx="3">
                  <c:v>3</c:v>
                </c:pt>
                <c:pt idx="4">
                  <c:v>4</c:v>
                </c:pt>
                <c:pt idx="5">
                  <c:v>5</c:v>
                </c:pt>
                <c:pt idx="6">
                  <c:v>6</c:v>
                </c:pt>
              </c:numCache>
            </c:numRef>
          </c:xVal>
          <c:yVal>
            <c:numRef>
              <c:f>Hoja1!$C$1:$C$7</c:f>
              <c:numCache>
                <c:formatCode>General</c:formatCode>
                <c:ptCount val="7"/>
                <c:pt idx="0">
                  <c:v>3</c:v>
                </c:pt>
                <c:pt idx="1">
                  <c:v>7</c:v>
                </c:pt>
                <c:pt idx="2">
                  <c:v>11</c:v>
                </c:pt>
                <c:pt idx="3">
                  <c:v>15</c:v>
                </c:pt>
                <c:pt idx="4">
                  <c:v>19</c:v>
                </c:pt>
                <c:pt idx="5">
                  <c:v>23</c:v>
                </c:pt>
                <c:pt idx="6">
                  <c:v>27</c:v>
                </c:pt>
              </c:numCache>
            </c:numRef>
          </c:yVal>
          <c:smooth val="1"/>
        </c:ser>
        <c:axId val="60285312"/>
        <c:axId val="60287232"/>
      </c:scatterChart>
      <c:valAx>
        <c:axId val="60285312"/>
        <c:scaling>
          <c:orientation val="minMax"/>
        </c:scaling>
        <c:axPos val="b"/>
        <c:majorGridlines/>
        <c:minorGridlines/>
        <c:title>
          <c:tx>
            <c:rich>
              <a:bodyPr/>
              <a:lstStyle/>
              <a:p>
                <a:pPr>
                  <a:defRPr sz="1600"/>
                </a:pPr>
                <a:r>
                  <a:rPr lang="es-ES" sz="1600"/>
                  <a:t>Nº de orden</a:t>
                </a:r>
              </a:p>
            </c:rich>
          </c:tx>
          <c:layout/>
        </c:title>
        <c:numFmt formatCode="General" sourceLinked="1"/>
        <c:majorTickMark val="none"/>
        <c:tickLblPos val="nextTo"/>
        <c:txPr>
          <a:bodyPr/>
          <a:lstStyle/>
          <a:p>
            <a:pPr>
              <a:defRPr sz="1800"/>
            </a:pPr>
            <a:endParaRPr lang="es-ES"/>
          </a:p>
        </c:txPr>
        <c:crossAx val="60287232"/>
        <c:crosses val="autoZero"/>
        <c:crossBetween val="midCat"/>
        <c:majorUnit val="1"/>
      </c:valAx>
      <c:valAx>
        <c:axId val="60287232"/>
        <c:scaling>
          <c:orientation val="minMax"/>
        </c:scaling>
        <c:axPos val="l"/>
        <c:majorGridlines/>
        <c:minorGridlines/>
        <c:title>
          <c:tx>
            <c:rich>
              <a:bodyPr/>
              <a:lstStyle/>
              <a:p>
                <a:pPr>
                  <a:defRPr sz="1600"/>
                </a:pPr>
                <a:r>
                  <a:rPr lang="es-ES" sz="1600"/>
                  <a:t>Valor de las variables</a:t>
                </a:r>
              </a:p>
            </c:rich>
          </c:tx>
          <c:layout/>
        </c:title>
        <c:numFmt formatCode="General" sourceLinked="1"/>
        <c:majorTickMark val="none"/>
        <c:tickLblPos val="nextTo"/>
        <c:txPr>
          <a:bodyPr/>
          <a:lstStyle/>
          <a:p>
            <a:pPr>
              <a:defRPr sz="1600" b="1"/>
            </a:pPr>
            <a:endParaRPr lang="es-ES"/>
          </a:p>
        </c:txPr>
        <c:crossAx val="60285312"/>
        <c:crosses val="autoZero"/>
        <c:crossBetween val="midCat"/>
      </c:valAx>
    </c:plotArea>
    <c:legend>
      <c:legendPos val="r"/>
      <c:layout/>
      <c:txPr>
        <a:bodyPr/>
        <a:lstStyle/>
        <a:p>
          <a:pPr>
            <a:defRPr sz="1800"/>
          </a:pPr>
          <a:endParaRPr lang="es-ES"/>
        </a:p>
      </c:txPr>
    </c:legend>
    <c:plotVisOnly val="1"/>
  </c:chart>
  <c:externalData r:id="rId1"/>
  <c:userShapes r:id="rId2"/>
</c:chartSpace>
</file>

<file path=ppt/drawings/_rels/drawing1.xml.rels><?xml version="1.0" encoding="UTF-8" standalone="yes"?>
<Relationships xmlns="http://schemas.openxmlformats.org/package/2006/relationships"><Relationship Id="rId1" Type="http://schemas.openxmlformats.org/officeDocument/2006/relationships/image" Target="../media/image2.png"/></Relationships>
</file>

<file path=ppt/drawings/drawing1.xml><?xml version="1.0" encoding="utf-8"?>
<c:userShapes xmlns:c="http://schemas.openxmlformats.org/drawingml/2006/chart">
  <cdr:relSizeAnchor xmlns:cdr="http://schemas.openxmlformats.org/drawingml/2006/chartDrawing">
    <cdr:from>
      <cdr:x>0.25967</cdr:x>
      <cdr:y>0.236</cdr:y>
    </cdr:from>
    <cdr:to>
      <cdr:x>0.37201</cdr:x>
      <cdr:y>0.356</cdr:y>
    </cdr:to>
    <cdr:sp macro="" textlink="">
      <cdr:nvSpPr>
        <cdr:cNvPr id="3" name="2 CuadroTexto"/>
        <cdr:cNvSpPr txBox="1"/>
      </cdr:nvSpPr>
      <cdr:spPr>
        <a:xfrm xmlns:a="http://schemas.openxmlformats.org/drawingml/2006/main">
          <a:off x="1343025" y="561975"/>
          <a:ext cx="581025" cy="285750"/>
        </a:xfrm>
        <a:prstGeom xmlns:a="http://schemas.openxmlformats.org/drawingml/2006/main" prst="rect">
          <a:avLst/>
        </a:prstGeom>
      </cdr:spPr>
      <cdr:txBody>
        <a:bodyPr xmlns:a="http://schemas.openxmlformats.org/drawingml/2006/main" vertOverflow="clip" wrap="none" rtlCol="0"/>
        <a:lstStyle xmlns:a="http://schemas.openxmlformats.org/drawingml/2006/main"/>
        <a:p xmlns:a="http://schemas.openxmlformats.org/drawingml/2006/main">
          <a:r>
            <a:rPr lang="es-ES_tradnl" sz="1100" dirty="0"/>
            <a:t>(</a:t>
          </a:r>
          <a:r>
            <a:rPr lang="es-ES_tradnl" sz="2000" dirty="0"/>
            <a:t>1,17</a:t>
          </a:r>
          <a:r>
            <a:rPr lang="es-ES_tradnl" sz="1100" dirty="0"/>
            <a:t>)</a:t>
          </a:r>
        </a:p>
      </cdr:txBody>
    </cdr:sp>
  </cdr:relSizeAnchor>
  <cdr:relSizeAnchor xmlns:cdr="http://schemas.openxmlformats.org/drawingml/2006/chartDrawing">
    <cdr:from>
      <cdr:x>0.22652</cdr:x>
      <cdr:y>0.336</cdr:y>
    </cdr:from>
    <cdr:to>
      <cdr:x>0.29649</cdr:x>
      <cdr:y>0.44798</cdr:y>
    </cdr:to>
    <cdr:pic>
      <cdr:nvPicPr>
        <cdr:cNvPr id="4" name="chart"/>
        <cdr:cNvPicPr>
          <a:picLocks xmlns:a="http://schemas.openxmlformats.org/drawingml/2006/main" noChangeAspect="1"/>
        </cdr:cNvPicPr>
      </cdr:nvPicPr>
      <cdr:blipFill>
        <a:blip xmlns:a="http://schemas.openxmlformats.org/drawingml/2006/main" xmlns:r="http://schemas.openxmlformats.org/officeDocument/2006/relationships" r:embed="rId1"/>
        <a:stretch xmlns:a="http://schemas.openxmlformats.org/drawingml/2006/main">
          <a:fillRect/>
        </a:stretch>
      </cdr:blipFill>
      <cdr:spPr>
        <a:xfrm xmlns:a="http://schemas.openxmlformats.org/drawingml/2006/main">
          <a:off x="1171575" y="800100"/>
          <a:ext cx="361905" cy="266658"/>
        </a:xfrm>
        <a:prstGeom xmlns:a="http://schemas.openxmlformats.org/drawingml/2006/main" prst="rect">
          <a:avLst/>
        </a:prstGeom>
      </cdr:spPr>
    </cdr:pic>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CD62F59-C1C6-4262-840E-9F639FD1A61E}" type="datetimeFigureOut">
              <a:rPr lang="es-ES_tradnl" smtClean="0"/>
              <a:pPr/>
              <a:t>20/10/2011</a:t>
            </a:fld>
            <a:endParaRPr lang="es-ES_tradn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_tradn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E2F3E65-6D3D-4A07-A5B8-8BC3333402D6}" type="slidenum">
              <a:rPr lang="es-ES_tradnl" smtClean="0"/>
              <a:pPr/>
              <a:t>‹Nº›</a:t>
            </a:fld>
            <a:endParaRPr lang="es-ES_tradnl"/>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bg>
      <p:bgRef idx="1002">
        <a:schemeClr val="bg2"/>
      </p:bgRef>
    </p:bg>
    <p:spTree>
      <p:nvGrpSpPr>
        <p:cNvPr id="1" name=""/>
        <p:cNvGrpSpPr/>
        <p:nvPr/>
      </p:nvGrpSpPr>
      <p:grpSpPr>
        <a:xfrm>
          <a:off x="0" y="0"/>
          <a:ext cx="0" cy="0"/>
          <a:chOff x="0" y="0"/>
          <a:chExt cx="0" cy="0"/>
        </a:xfrm>
      </p:grpSpPr>
      <p:sp>
        <p:nvSpPr>
          <p:cNvPr id="9" name="8 Título"/>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17" name="16 Subtítulo"/>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s-ES" smtClean="0"/>
              <a:t>Haga clic para modificar el estilo de subtítulo del patrón</a:t>
            </a:r>
            <a:endParaRPr kumimoji="0" lang="en-US"/>
          </a:p>
        </p:txBody>
      </p:sp>
      <p:sp>
        <p:nvSpPr>
          <p:cNvPr id="30" name="29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19" name="18 Marcador de pie de página"/>
          <p:cNvSpPr>
            <a:spLocks noGrp="1"/>
          </p:cNvSpPr>
          <p:nvPr>
            <p:ph type="ftr" sz="quarter" idx="11"/>
          </p:nvPr>
        </p:nvSpPr>
        <p:spPr/>
        <p:txBody>
          <a:bodyPr/>
          <a:lstStyle/>
          <a:p>
            <a:endParaRPr lang="es-ES"/>
          </a:p>
        </p:txBody>
      </p:sp>
      <p:sp>
        <p:nvSpPr>
          <p:cNvPr id="27" name="26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914401"/>
            <a:ext cx="2057400" cy="5211763"/>
          </a:xfrm>
        </p:spPr>
        <p:txBody>
          <a:bodyPr vert="eaVert"/>
          <a:lstStyle/>
          <a:p>
            <a:r>
              <a:rPr kumimoji="0" lang="es-ES" smtClean="0"/>
              <a:t>Haga clic para modificar el estilo de título del patrón</a:t>
            </a:r>
            <a:endParaRPr kumimoji="0" lang="en-US"/>
          </a:p>
        </p:txBody>
      </p:sp>
      <p:sp>
        <p:nvSpPr>
          <p:cNvPr id="3" name="2 Marcador de texto vertical"/>
          <p:cNvSpPr>
            <a:spLocks noGrp="1"/>
          </p:cNvSpPr>
          <p:nvPr>
            <p:ph type="body" orient="vert" idx="1"/>
          </p:nvPr>
        </p:nvSpPr>
        <p:spPr>
          <a:xfrm>
            <a:off x="457200" y="914401"/>
            <a:ext cx="6019800" cy="5211763"/>
          </a:xfrm>
        </p:spPr>
        <p:txBody>
          <a:bodyPr vert="eaVert"/>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kumimoji="0" lang="es-ES" smtClean="0"/>
              <a:t>Haga clic para modificar el estilo de título del patrón</a:t>
            </a:r>
            <a:endParaRPr kumimoji="0" lang="en-US"/>
          </a:p>
        </p:txBody>
      </p:sp>
      <p:sp>
        <p:nvSpPr>
          <p:cNvPr id="3" name="2 Marcador de contenido"/>
          <p:cNvSpPr>
            <a:spLocks noGrp="1"/>
          </p:cNvSpPr>
          <p:nvPr>
            <p:ph idx="1"/>
          </p:nvPr>
        </p:nvSpPr>
        <p:spPr/>
        <p:txBody>
          <a:body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bg>
      <p:bgRef idx="1002">
        <a:schemeClr val="bg2"/>
      </p:bgRef>
    </p:bg>
    <p:spTree>
      <p:nvGrpSpPr>
        <p:cNvPr id="1" name=""/>
        <p:cNvGrpSpPr/>
        <p:nvPr/>
      </p:nvGrpSpPr>
      <p:grpSpPr>
        <a:xfrm>
          <a:off x="0" y="0"/>
          <a:ext cx="0" cy="0"/>
          <a:chOff x="0" y="0"/>
          <a:chExt cx="0" cy="0"/>
        </a:xfrm>
      </p:grpSpPr>
      <p:sp>
        <p:nvSpPr>
          <p:cNvPr id="2" name="1 Título"/>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s-ES" smtClean="0"/>
              <a:t>Haga clic para modificar el estilo de texto del patrón</a:t>
            </a:r>
          </a:p>
        </p:txBody>
      </p:sp>
      <p:sp>
        <p:nvSpPr>
          <p:cNvPr id="4" name="3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5" name="4 Marcador de pie de página"/>
          <p:cNvSpPr>
            <a:spLocks noGrp="1"/>
          </p:cNvSpPr>
          <p:nvPr>
            <p:ph type="ftr" sz="quarter" idx="11"/>
          </p:nvPr>
        </p:nvSpPr>
        <p:spPr/>
        <p:txBody>
          <a:bodyPr/>
          <a:lstStyle/>
          <a:p>
            <a:endParaRPr lang="es-ES"/>
          </a:p>
        </p:txBody>
      </p:sp>
      <p:sp>
        <p:nvSpPr>
          <p:cNvPr id="6" name="5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a:lstStyle/>
          <a:p>
            <a:r>
              <a:rPr kumimoji="0" lang="es-ES" smtClean="0"/>
              <a:t>Haga clic para modificar el estilo de título del patrón</a:t>
            </a:r>
            <a:endParaRPr kumimoji="0" lang="en-US"/>
          </a:p>
        </p:txBody>
      </p:sp>
      <p:sp>
        <p:nvSpPr>
          <p:cNvPr id="3" name="2 Marcador de contenido"/>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4" name="3 Marcador de contenido"/>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1143000"/>
          </a:xfrm>
        </p:spPr>
        <p:txBody>
          <a:bodyPr tIns="45720" anchor="b"/>
          <a:lstStyle>
            <a:lvl1pPr>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4" name="3 Marcador de texto"/>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s-ES" smtClean="0"/>
              <a:t>Haga clic para modificar el estilo de texto del patrón</a:t>
            </a:r>
          </a:p>
        </p:txBody>
      </p:sp>
      <p:sp>
        <p:nvSpPr>
          <p:cNvPr id="5" name="4 Marcador de contenido"/>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6" name="5 Marcador de contenido"/>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7" name="6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8" name="7 Marcador de pie de página"/>
          <p:cNvSpPr>
            <a:spLocks noGrp="1"/>
          </p:cNvSpPr>
          <p:nvPr>
            <p:ph type="ftr" sz="quarter" idx="11"/>
          </p:nvPr>
        </p:nvSpPr>
        <p:spPr/>
        <p:txBody>
          <a:bodyPr/>
          <a:lstStyle/>
          <a:p>
            <a:endParaRPr lang="es-ES"/>
          </a:p>
        </p:txBody>
      </p:sp>
      <p:sp>
        <p:nvSpPr>
          <p:cNvPr id="9" name="8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4" name="3 Marcador de pie de página"/>
          <p:cNvSpPr>
            <a:spLocks noGrp="1"/>
          </p:cNvSpPr>
          <p:nvPr>
            <p:ph type="ftr" sz="quarter" idx="11"/>
          </p:nvPr>
        </p:nvSpPr>
        <p:spPr/>
        <p:txBody>
          <a:bodyPr/>
          <a:lstStyle/>
          <a:p>
            <a:endParaRPr lang="es-ES"/>
          </a:p>
        </p:txBody>
      </p:sp>
      <p:sp>
        <p:nvSpPr>
          <p:cNvPr id="5" name="4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3" name="2 Marcador de pie de página"/>
          <p:cNvSpPr>
            <a:spLocks noGrp="1"/>
          </p:cNvSpPr>
          <p:nvPr>
            <p:ph type="ftr" sz="quarter" idx="11"/>
          </p:nvPr>
        </p:nvSpPr>
        <p:spPr/>
        <p:txBody>
          <a:bodyPr/>
          <a:lstStyle/>
          <a:p>
            <a:endParaRPr lang="es-ES"/>
          </a:p>
        </p:txBody>
      </p:sp>
      <p:sp>
        <p:nvSpPr>
          <p:cNvPr id="4" name="3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es-ES" smtClean="0"/>
              <a:t>Haga clic para modificar el estilo de título del patrón</a:t>
            </a:r>
            <a:endParaRPr kumimoji="0" lang="en-US"/>
          </a:p>
        </p:txBody>
      </p:sp>
      <p:sp>
        <p:nvSpPr>
          <p:cNvPr id="3" name="2 Marcador de texto"/>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es-ES" smtClean="0"/>
              <a:t>Haga clic para modificar el estilo de texto del patrón</a:t>
            </a:r>
          </a:p>
        </p:txBody>
      </p:sp>
      <p:sp>
        <p:nvSpPr>
          <p:cNvPr id="4" name="3 Marcador de contenido"/>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es-ES" smtClean="0"/>
              <a:t>Haga clic para modificar el estilo de texto del patrón</a:t>
            </a:r>
          </a:p>
          <a:p>
            <a:pPr lvl="1" eaLnBrk="1" latinLnBrk="0" hangingPunct="1"/>
            <a:r>
              <a:rPr lang="es-ES" smtClean="0"/>
              <a:t>Segundo nivel</a:t>
            </a:r>
          </a:p>
          <a:p>
            <a:pPr lvl="2" eaLnBrk="1" latinLnBrk="0" hangingPunct="1"/>
            <a:r>
              <a:rPr lang="es-ES" smtClean="0"/>
              <a:t>Tercer nivel</a:t>
            </a:r>
          </a:p>
          <a:p>
            <a:pPr lvl="3" eaLnBrk="1" latinLnBrk="0" hangingPunct="1"/>
            <a:r>
              <a:rPr lang="es-ES" smtClean="0"/>
              <a:t>Cuarto nivel</a:t>
            </a:r>
          </a:p>
          <a:p>
            <a:pPr lvl="4" eaLnBrk="1" latinLnBrk="0" hangingPunct="1"/>
            <a:r>
              <a:rPr lang="es-ES" smtClean="0"/>
              <a:t>Quinto nivel</a:t>
            </a:r>
            <a:endParaRPr kumimoji="0" lang="en-US"/>
          </a:p>
        </p:txBody>
      </p:sp>
      <p:sp>
        <p:nvSpPr>
          <p:cNvPr id="5" name="4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p:txBody>
          <a:bodyPr/>
          <a:lstStyle/>
          <a:p>
            <a:fld id="{530A5991-1F0A-4FB6-99EC-0F5389F5CBA1}" type="slidenum">
              <a:rPr lang="es-ES" smtClean="0"/>
              <a:pPr/>
              <a:t>‹Nº›</a:t>
            </a:fld>
            <a:endParaRPr lang="es-E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9" name="8 Recortar y redondear rectángulo de esquina sencilla"/>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11 Triángulo rectángulo"/>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1 Título"/>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es-ES" smtClean="0"/>
              <a:t>Haga clic para modificar el estilo de título del patrón</a:t>
            </a:r>
            <a:endParaRPr kumimoji="0" lang="en-US"/>
          </a:p>
        </p:txBody>
      </p:sp>
      <p:sp>
        <p:nvSpPr>
          <p:cNvPr id="4" name="3 Marcador de texto"/>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es-ES" smtClean="0"/>
              <a:t>Haga clic para modificar el estilo de texto del patrón</a:t>
            </a:r>
          </a:p>
        </p:txBody>
      </p:sp>
      <p:sp>
        <p:nvSpPr>
          <p:cNvPr id="5" name="4 Marcador de fecha"/>
          <p:cNvSpPr>
            <a:spLocks noGrp="1"/>
          </p:cNvSpPr>
          <p:nvPr>
            <p:ph type="dt" sz="half" idx="10"/>
          </p:nvPr>
        </p:nvSpPr>
        <p:spPr/>
        <p:txBody>
          <a:bodyPr/>
          <a:lstStyle/>
          <a:p>
            <a:fld id="{003C15CD-C6FC-43AB-BB2A-B88ADCF4CC08}" type="datetimeFigureOut">
              <a:rPr lang="es-ES" smtClean="0"/>
              <a:pPr/>
              <a:t>20/10/2011</a:t>
            </a:fld>
            <a:endParaRPr lang="es-ES"/>
          </a:p>
        </p:txBody>
      </p:sp>
      <p:sp>
        <p:nvSpPr>
          <p:cNvPr id="6" name="5 Marcador de pie de página"/>
          <p:cNvSpPr>
            <a:spLocks noGrp="1"/>
          </p:cNvSpPr>
          <p:nvPr>
            <p:ph type="ftr" sz="quarter" idx="11"/>
          </p:nvPr>
        </p:nvSpPr>
        <p:spPr/>
        <p:txBody>
          <a:bodyPr/>
          <a:lstStyle/>
          <a:p>
            <a:endParaRPr lang="es-ES"/>
          </a:p>
        </p:txBody>
      </p:sp>
      <p:sp>
        <p:nvSpPr>
          <p:cNvPr id="7" name="6 Marcador de número de diapositiva"/>
          <p:cNvSpPr>
            <a:spLocks noGrp="1"/>
          </p:cNvSpPr>
          <p:nvPr>
            <p:ph type="sldNum" sz="quarter" idx="12"/>
          </p:nvPr>
        </p:nvSpPr>
        <p:spPr>
          <a:xfrm>
            <a:off x="8077200" y="6356350"/>
            <a:ext cx="609600" cy="365125"/>
          </a:xfrm>
        </p:spPr>
        <p:txBody>
          <a:bodyPr/>
          <a:lstStyle/>
          <a:p>
            <a:fld id="{530A5991-1F0A-4FB6-99EC-0F5389F5CBA1}" type="slidenum">
              <a:rPr lang="es-ES" smtClean="0"/>
              <a:pPr/>
              <a:t>‹Nº›</a:t>
            </a:fld>
            <a:endParaRPr lang="es-ES"/>
          </a:p>
        </p:txBody>
      </p:sp>
      <p:sp>
        <p:nvSpPr>
          <p:cNvPr id="3" name="2 Marcador de posición de imagen"/>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es-ES" smtClean="0"/>
              <a:t>Haga clic en el icono para agregar una imagen</a:t>
            </a:r>
            <a:endParaRPr kumimoji="0" lang="en-US" dirty="0"/>
          </a:p>
        </p:txBody>
      </p:sp>
      <p:sp>
        <p:nvSpPr>
          <p:cNvPr id="10" name="9 Forma libre"/>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10 Forma libre"/>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6 Forma libre"/>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7 Forma libre"/>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8 Marcador de título"/>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es-ES" smtClean="0"/>
              <a:t>Haga clic para modificar el estilo de título del patrón</a:t>
            </a:r>
            <a:endParaRPr kumimoji="0" lang="en-US"/>
          </a:p>
        </p:txBody>
      </p:sp>
      <p:sp>
        <p:nvSpPr>
          <p:cNvPr id="30" name="29 Marcador de texto"/>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es-ES" smtClean="0"/>
              <a:t>Haga clic para modificar el estilo de texto del patrón</a:t>
            </a:r>
          </a:p>
          <a:p>
            <a:pPr lvl="1" eaLnBrk="1" latinLnBrk="0" hangingPunct="1"/>
            <a:r>
              <a:rPr kumimoji="0" lang="es-ES" smtClean="0"/>
              <a:t>Segundo nivel</a:t>
            </a:r>
          </a:p>
          <a:p>
            <a:pPr lvl="2" eaLnBrk="1" latinLnBrk="0" hangingPunct="1"/>
            <a:r>
              <a:rPr kumimoji="0" lang="es-ES" smtClean="0"/>
              <a:t>Tercer nivel</a:t>
            </a:r>
          </a:p>
          <a:p>
            <a:pPr lvl="3" eaLnBrk="1" latinLnBrk="0" hangingPunct="1"/>
            <a:r>
              <a:rPr kumimoji="0" lang="es-ES" smtClean="0"/>
              <a:t>Cuarto nivel</a:t>
            </a:r>
          </a:p>
          <a:p>
            <a:pPr lvl="4" eaLnBrk="1" latinLnBrk="0" hangingPunct="1"/>
            <a:r>
              <a:rPr kumimoji="0" lang="es-ES" smtClean="0"/>
              <a:t>Quinto nivel</a:t>
            </a:r>
            <a:endParaRPr kumimoji="0" lang="en-US"/>
          </a:p>
        </p:txBody>
      </p:sp>
      <p:sp>
        <p:nvSpPr>
          <p:cNvPr id="10" name="9 Marcador de fecha"/>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003C15CD-C6FC-43AB-BB2A-B88ADCF4CC08}" type="datetimeFigureOut">
              <a:rPr lang="es-ES" smtClean="0"/>
              <a:pPr/>
              <a:t>20/10/2011</a:t>
            </a:fld>
            <a:endParaRPr lang="es-ES"/>
          </a:p>
        </p:txBody>
      </p:sp>
      <p:sp>
        <p:nvSpPr>
          <p:cNvPr id="22" name="21 Marcador de pie de página"/>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es-ES"/>
          </a:p>
        </p:txBody>
      </p:sp>
      <p:sp>
        <p:nvSpPr>
          <p:cNvPr id="18" name="17 Marcador de número de diapositiva"/>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530A5991-1F0A-4FB6-99EC-0F5389F5CBA1}" type="slidenum">
              <a:rPr lang="es-ES" smtClean="0"/>
              <a:pPr/>
              <a:t>‹Nº›</a:t>
            </a:fld>
            <a:endParaRPr lang="es-ES"/>
          </a:p>
        </p:txBody>
      </p:sp>
      <p:grpSp>
        <p:nvGrpSpPr>
          <p:cNvPr id="2" name="1 Grupo"/>
          <p:cNvGrpSpPr/>
          <p:nvPr/>
        </p:nvGrpSpPr>
        <p:grpSpPr>
          <a:xfrm>
            <a:off x="-19017" y="202408"/>
            <a:ext cx="9180548" cy="649224"/>
            <a:chOff x="-19045" y="216550"/>
            <a:chExt cx="9180548" cy="649224"/>
          </a:xfrm>
        </p:grpSpPr>
        <p:sp>
          <p:nvSpPr>
            <p:cNvPr id="12" name="11 Forma libre"/>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12 Forma libre"/>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57166"/>
            <a:ext cx="8229600" cy="4572032"/>
          </a:xfrm>
        </p:spPr>
        <p:txBody>
          <a:bodyPr>
            <a:normAutofit/>
          </a:bodyPr>
          <a:lstStyle/>
          <a:p>
            <a:pPr algn="ctr"/>
            <a:r>
              <a:rPr lang="es-ES" sz="4000" b="1" dirty="0" smtClean="0">
                <a:solidFill>
                  <a:srgbClr val="FF0000"/>
                </a:solidFill>
                <a:effectLst>
                  <a:outerShdw blurRad="38100" dist="38100" dir="2700000" algn="tl">
                    <a:srgbClr val="000000">
                      <a:alpha val="43137"/>
                    </a:srgbClr>
                  </a:outerShdw>
                </a:effectLst>
              </a:rPr>
              <a:t>En clases</a:t>
            </a:r>
            <a:br>
              <a:rPr lang="es-ES" sz="4000" b="1" dirty="0" smtClean="0">
                <a:solidFill>
                  <a:srgbClr val="FF0000"/>
                </a:solidFill>
                <a:effectLst>
                  <a:outerShdw blurRad="38100" dist="38100" dir="2700000" algn="tl">
                    <a:srgbClr val="000000">
                      <a:alpha val="43137"/>
                    </a:srgbClr>
                  </a:outerShdw>
                </a:effectLst>
              </a:rPr>
            </a:br>
            <a:r>
              <a:rPr lang="es-ES" b="1" dirty="0" smtClean="0">
                <a:solidFill>
                  <a:srgbClr val="FF0000"/>
                </a:solidFill>
                <a:effectLst>
                  <a:outerShdw blurRad="38100" dist="38100" dir="2700000" algn="tl">
                    <a:srgbClr val="000000">
                      <a:alpha val="43137"/>
                    </a:srgbClr>
                  </a:outerShdw>
                </a:effectLst>
              </a:rPr>
              <a:t>¿RESOLVEMOS PROBLEMAS, O ENSEÑAMOS A RESOLVER PROBLEMAS? ¿ENSEÑAMOS A RESOLVER PROBLEMAS PARA QUE APRENDAN?</a:t>
            </a:r>
            <a:endParaRPr lang="es-ES" dirty="0"/>
          </a:p>
        </p:txBody>
      </p:sp>
      <p:sp>
        <p:nvSpPr>
          <p:cNvPr id="4" name="3 CuadroTexto"/>
          <p:cNvSpPr txBox="1"/>
          <p:nvPr/>
        </p:nvSpPr>
        <p:spPr>
          <a:xfrm>
            <a:off x="5131770" y="5373216"/>
            <a:ext cx="3688702" cy="830997"/>
          </a:xfrm>
          <a:prstGeom prst="rect">
            <a:avLst/>
          </a:prstGeom>
          <a:noFill/>
        </p:spPr>
        <p:txBody>
          <a:bodyPr wrap="none" rtlCol="0">
            <a:spAutoFit/>
          </a:bodyPr>
          <a:lstStyle/>
          <a:p>
            <a:r>
              <a:rPr lang="es-ES" sz="2400" dirty="0" smtClean="0">
                <a:solidFill>
                  <a:schemeClr val="tx2">
                    <a:lumMod val="75000"/>
                  </a:schemeClr>
                </a:solidFill>
                <a:effectLst>
                  <a:outerShdw blurRad="38100" dist="38100" dir="2700000" algn="tl">
                    <a:srgbClr val="000000">
                      <a:alpha val="43137"/>
                    </a:srgbClr>
                  </a:outerShdw>
                </a:effectLst>
              </a:rPr>
              <a:t>Vicente </a:t>
            </a:r>
            <a:r>
              <a:rPr lang="es-ES" sz="2400" dirty="0" err="1" smtClean="0">
                <a:solidFill>
                  <a:schemeClr val="tx2">
                    <a:lumMod val="75000"/>
                  </a:schemeClr>
                </a:solidFill>
                <a:effectLst>
                  <a:outerShdw blurRad="38100" dist="38100" dir="2700000" algn="tl">
                    <a:srgbClr val="000000">
                      <a:alpha val="43137"/>
                    </a:srgbClr>
                  </a:outerShdw>
                </a:effectLst>
              </a:rPr>
              <a:t>Capuano</a:t>
            </a:r>
            <a:endParaRPr lang="es-ES" sz="2400" dirty="0" smtClean="0">
              <a:solidFill>
                <a:schemeClr val="tx2">
                  <a:lumMod val="75000"/>
                </a:schemeClr>
              </a:solidFill>
              <a:effectLst>
                <a:outerShdw blurRad="38100" dist="38100" dir="2700000" algn="tl">
                  <a:srgbClr val="000000">
                    <a:alpha val="43137"/>
                  </a:srgbClr>
                </a:outerShdw>
              </a:effectLst>
            </a:endParaRPr>
          </a:p>
          <a:p>
            <a:r>
              <a:rPr lang="es-ES" sz="2400" dirty="0" smtClean="0">
                <a:solidFill>
                  <a:schemeClr val="tx2">
                    <a:lumMod val="75000"/>
                  </a:schemeClr>
                </a:solidFill>
                <a:effectLst>
                  <a:outerShdw blurRad="38100" dist="38100" dir="2700000" algn="tl">
                    <a:srgbClr val="000000">
                      <a:alpha val="43137"/>
                    </a:srgbClr>
                  </a:outerShdw>
                </a:effectLst>
              </a:rPr>
              <a:t>vcapuano@com.uncor.edu</a:t>
            </a:r>
            <a:endParaRPr lang="es-ES" sz="2400" dirty="0">
              <a:solidFill>
                <a:schemeClr val="tx2">
                  <a:lumMod val="75000"/>
                </a:schemeClr>
              </a:solidFill>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1"/>
          <p:cNvSpPr>
            <a:spLocks noChangeArrowheads="1"/>
          </p:cNvSpPr>
          <p:nvPr/>
        </p:nvSpPr>
        <p:spPr bwMode="auto">
          <a:xfrm>
            <a:off x="72008" y="188640"/>
            <a:ext cx="8892480"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Pol</a:t>
            </a:r>
            <a:r>
              <a:rPr kumimoji="0" lang="es-ES" sz="3200" b="1" i="0" u="none" strike="noStrike" cap="none" normalizeH="0" baseline="0" dirty="0" smtClean="0">
                <a:ln>
                  <a:noFill/>
                </a:ln>
                <a:solidFill>
                  <a:srgbClr val="FF0000"/>
                </a:solidFill>
                <a:effectLst/>
                <a:latin typeface="Calibri"/>
                <a:ea typeface="Calibri" pitchFamily="34" charset="0"/>
                <a:cs typeface="Arial" pitchFamily="34" charset="0"/>
              </a:rPr>
              <a:t>í</a:t>
            </a:r>
            <a:r>
              <a:rPr kumimoji="0" lang="es-ES"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tica</a:t>
            </a:r>
            <a:endParaRPr kumimoji="0" lang="es-ES"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Una encuestadora percibe que entre dos candidatos al cargo de gobernador de una provincia, ocurre la siguiente situaci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el candidato Juan manifiesta hoy una intenci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de voto del 23 % y en las </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ú</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ltimas tres semanas, a pesar del enorme costo invertido en publicidad, s</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lo ha podido incrementar el porcentaje se</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ñ</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alado en un 1% por semana; el candidato Sergio, desconocido hasta hace un par de meses, hace unas tres semanas ten</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í</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 una intenci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de voto muy baja, pero sus opiniones en relaci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con la protecci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del ambiente, y sus opiniones en relaci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con la seguridad de las personas, han provocado que el porcentaje se</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ñ</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alado se incremente en un 2 % por semana, alcanzando hoy al 12 %. </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Determine cu</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á</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l ser</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á</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la intenci</a:t>
            </a:r>
            <a:r>
              <a:rPr kumimoji="0" lang="es-ES" sz="2400" b="0" i="0" u="none" strike="noStrike" cap="none" normalizeH="0" baseline="0" dirty="0" smtClean="0">
                <a:ln>
                  <a:noFill/>
                </a:ln>
                <a:solidFill>
                  <a:schemeClr val="tx1"/>
                </a:solidFill>
                <a:effectLst/>
                <a:latin typeface="Calibri"/>
                <a:ea typeface="Calibri" pitchFamily="34" charset="0"/>
                <a:cs typeface="Arial" pitchFamily="34" charset="0"/>
              </a:rPr>
              <a:t>ó</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n de voto de cada uno de los postulantes, dentro de cinco semanas.</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260648"/>
            <a:ext cx="8229600" cy="780696"/>
          </a:xfrm>
        </p:spPr>
        <p:txBody>
          <a:bodyPr>
            <a:normAutofit fontScale="90000"/>
          </a:bodyPr>
          <a:lstStyle/>
          <a:p>
            <a:pPr algn="ctr"/>
            <a:r>
              <a:rPr lang="es-ES" dirty="0" smtClean="0">
                <a:solidFill>
                  <a:srgbClr val="FF0000"/>
                </a:solidFill>
                <a:effectLst>
                  <a:outerShdw blurRad="38100" dist="38100" dir="2700000" algn="tl">
                    <a:srgbClr val="000000">
                      <a:alpha val="43137"/>
                    </a:srgbClr>
                  </a:outerShdw>
                </a:effectLst>
              </a:rPr>
              <a:t>Tipos de problemas</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457200" y="1268760"/>
            <a:ext cx="8229600" cy="5256584"/>
          </a:xfrm>
        </p:spPr>
        <p:txBody>
          <a:bodyPr>
            <a:noAutofit/>
          </a:bodyPr>
          <a:lstStyle/>
          <a:p>
            <a:r>
              <a:rPr lang="es-ES" sz="3200" dirty="0" smtClean="0"/>
              <a:t>Cerrados</a:t>
            </a:r>
          </a:p>
          <a:p>
            <a:r>
              <a:rPr lang="es-ES" sz="3200" dirty="0" smtClean="0"/>
              <a:t>Abiertos</a:t>
            </a:r>
          </a:p>
          <a:p>
            <a:r>
              <a:rPr lang="es-ES" sz="3200" dirty="0" smtClean="0"/>
              <a:t>Abstractos</a:t>
            </a:r>
          </a:p>
          <a:p>
            <a:r>
              <a:rPr lang="es-ES" sz="3200" dirty="0" smtClean="0"/>
              <a:t>Reales</a:t>
            </a:r>
          </a:p>
          <a:p>
            <a:r>
              <a:rPr lang="es-ES" sz="3200" dirty="0" smtClean="0"/>
              <a:t>Cotidianos</a:t>
            </a:r>
          </a:p>
          <a:p>
            <a:r>
              <a:rPr lang="es-ES" sz="3200" dirty="0" smtClean="0"/>
              <a:t>Basados en el desarrollo de investigaciones guiadas</a:t>
            </a:r>
          </a:p>
          <a:p>
            <a:r>
              <a:rPr lang="es-ES" sz="3200" dirty="0" smtClean="0"/>
              <a:t>Problemas</a:t>
            </a:r>
          </a:p>
          <a:p>
            <a:r>
              <a:rPr lang="es-ES" sz="3200" dirty="0" smtClean="0"/>
              <a:t>Ejercicios</a:t>
            </a:r>
            <a:endParaRPr lang="es-ES" sz="32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6856" y="260648"/>
            <a:ext cx="8229600" cy="708688"/>
          </a:xfrm>
        </p:spPr>
        <p:txBody>
          <a:bodyPr>
            <a:normAutofit fontScale="90000"/>
          </a:bodyPr>
          <a:lstStyle/>
          <a:p>
            <a:pPr algn="ctr"/>
            <a:r>
              <a:rPr lang="es-ES" dirty="0" smtClean="0">
                <a:solidFill>
                  <a:srgbClr val="FF0000"/>
                </a:solidFill>
                <a:effectLst>
                  <a:outerShdw blurRad="38100" dist="38100" dir="2700000" algn="tl">
                    <a:srgbClr val="000000">
                      <a:alpha val="43137"/>
                    </a:srgbClr>
                  </a:outerShdw>
                </a:effectLst>
              </a:rPr>
              <a:t>Problema cerrado</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395536" y="1124744"/>
            <a:ext cx="8229600" cy="3384376"/>
          </a:xfrm>
        </p:spPr>
        <p:txBody>
          <a:bodyPr>
            <a:noAutofit/>
          </a:bodyPr>
          <a:lstStyle/>
          <a:p>
            <a:r>
              <a:rPr lang="es-ES" sz="2800" dirty="0" smtClean="0"/>
              <a:t>Puede ser pensado como un rompecabezas: se deben utilizar todas las piezas y ubicar cada una en su lugar</a:t>
            </a:r>
          </a:p>
          <a:p>
            <a:r>
              <a:rPr lang="es-ES" sz="2800" dirty="0" smtClean="0"/>
              <a:t>el enunciado contiene todos los datos necesarios</a:t>
            </a:r>
          </a:p>
          <a:p>
            <a:r>
              <a:rPr lang="es-ES" sz="2800" dirty="0" smtClean="0"/>
              <a:t>no es necesario introducir hipótesis alguna</a:t>
            </a:r>
          </a:p>
          <a:p>
            <a:r>
              <a:rPr lang="es-ES" sz="2800" dirty="0" smtClean="0"/>
              <a:t>Las variables son objetivas</a:t>
            </a:r>
          </a:p>
          <a:p>
            <a:r>
              <a:rPr lang="es-ES" sz="2800" dirty="0" smtClean="0"/>
              <a:t>El resultado es único </a:t>
            </a:r>
            <a:endParaRPr lang="es-ES" sz="2800" dirty="0"/>
          </a:p>
        </p:txBody>
      </p:sp>
      <p:sp>
        <p:nvSpPr>
          <p:cNvPr id="4" name="1 Título"/>
          <p:cNvSpPr txBox="1">
            <a:spLocks/>
          </p:cNvSpPr>
          <p:nvPr/>
        </p:nvSpPr>
        <p:spPr>
          <a:xfrm>
            <a:off x="467544" y="4797152"/>
            <a:ext cx="8229600" cy="1368152"/>
          </a:xfrm>
          <a:prstGeom prst="rect">
            <a:avLst/>
          </a:prstGeom>
        </p:spPr>
        <p:txBody>
          <a:bodyPr vert="horz" lIns="0" rIns="0" bIns="0" anchor="b">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3200" b="0" i="0" u="none" strike="noStrike" kern="1200" cap="none" spc="0" normalizeH="0" baseline="0" noProof="0" dirty="0" smtClean="0">
                <a:ln>
                  <a:noFill/>
                </a:ln>
                <a:effectLst>
                  <a:outerShdw blurRad="38100" dist="38100" dir="2700000" algn="tl">
                    <a:srgbClr val="000000">
                      <a:alpha val="43137"/>
                    </a:srgbClr>
                  </a:outerShdw>
                </a:effectLst>
                <a:uLnTx/>
                <a:uFillTx/>
                <a:latin typeface="+mj-lt"/>
                <a:ea typeface="+mj-ea"/>
                <a:cs typeface="+mj-cs"/>
              </a:rPr>
              <a:t>Si ocurre todo lo contrario el </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5000" b="0"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j-lt"/>
                <a:ea typeface="+mj-ea"/>
                <a:cs typeface="+mj-cs"/>
              </a:rPr>
              <a:t>Problema  abierto</a:t>
            </a:r>
            <a:endParaRPr kumimoji="0" lang="es-ES" sz="5000" b="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476672"/>
            <a:ext cx="8229600" cy="864096"/>
          </a:xfrm>
        </p:spPr>
        <p:txBody>
          <a:bodyPr/>
          <a:lstStyle/>
          <a:p>
            <a:pPr algn="ctr"/>
            <a:r>
              <a:rPr lang="es-ES" dirty="0" smtClean="0">
                <a:solidFill>
                  <a:srgbClr val="FF0000"/>
                </a:solidFill>
              </a:rPr>
              <a:t>Problema abierto</a:t>
            </a:r>
            <a:endParaRPr lang="es-ES" dirty="0">
              <a:solidFill>
                <a:srgbClr val="FF0000"/>
              </a:solidFill>
            </a:endParaRPr>
          </a:p>
        </p:txBody>
      </p:sp>
      <p:sp>
        <p:nvSpPr>
          <p:cNvPr id="3" name="2 Marcador de contenido"/>
          <p:cNvSpPr>
            <a:spLocks noGrp="1"/>
          </p:cNvSpPr>
          <p:nvPr>
            <p:ph idx="1"/>
          </p:nvPr>
        </p:nvSpPr>
        <p:spPr>
          <a:xfrm>
            <a:off x="457200" y="1772816"/>
            <a:ext cx="8229600" cy="4389120"/>
          </a:xfrm>
        </p:spPr>
        <p:txBody>
          <a:bodyPr/>
          <a:lstStyle/>
          <a:p>
            <a:pPr lvl="0"/>
            <a:r>
              <a:rPr lang="es-ES" dirty="0" smtClean="0"/>
              <a:t>La situación inicial que se plantea no proporciona toda la información necesaria para llegar a la solución,</a:t>
            </a:r>
          </a:p>
          <a:p>
            <a:pPr lvl="0"/>
            <a:r>
              <a:rPr lang="es-ES" dirty="0" smtClean="0"/>
              <a:t>No existe un único camino de resolución de la tarea propuesta y, además, la solución puede no ser única, </a:t>
            </a:r>
          </a:p>
          <a:p>
            <a:pPr lvl="0"/>
            <a:r>
              <a:rPr lang="es-ES" dirty="0" smtClean="0"/>
              <a:t>Conforme se recopila nueva información, cambia la definición del problema,</a:t>
            </a:r>
          </a:p>
          <a:p>
            <a:r>
              <a:rPr lang="es-ES" dirty="0" smtClean="0"/>
              <a:t>Los estudiantes nunca están completamente seguros de haber realizado la selección correcta de las posibles opciones de solución. </a:t>
            </a:r>
            <a:endParaRPr lang="es-E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46856" y="260648"/>
            <a:ext cx="8229600" cy="708688"/>
          </a:xfrm>
        </p:spPr>
        <p:txBody>
          <a:bodyPr>
            <a:normAutofit fontScale="90000"/>
          </a:bodyPr>
          <a:lstStyle/>
          <a:p>
            <a:pPr algn="ctr"/>
            <a:r>
              <a:rPr lang="es-ES" dirty="0" smtClean="0">
                <a:solidFill>
                  <a:srgbClr val="FF0000"/>
                </a:solidFill>
                <a:effectLst>
                  <a:outerShdw blurRad="38100" dist="38100" dir="2700000" algn="tl">
                    <a:srgbClr val="000000">
                      <a:alpha val="43137"/>
                    </a:srgbClr>
                  </a:outerShdw>
                </a:effectLst>
              </a:rPr>
              <a:t>Problema  abstracto</a:t>
            </a:r>
            <a:endParaRPr lang="es-ES" dirty="0">
              <a:solidFill>
                <a:srgbClr val="FF0000"/>
              </a:solidFill>
              <a:effectLst>
                <a:outerShdw blurRad="38100" dist="38100" dir="2700000" algn="tl">
                  <a:srgbClr val="000000">
                    <a:alpha val="43137"/>
                  </a:srgbClr>
                </a:outerShdw>
              </a:effectLst>
            </a:endParaRPr>
          </a:p>
        </p:txBody>
      </p:sp>
      <p:sp>
        <p:nvSpPr>
          <p:cNvPr id="3" name="2 Marcador de contenido"/>
          <p:cNvSpPr>
            <a:spLocks noGrp="1"/>
          </p:cNvSpPr>
          <p:nvPr>
            <p:ph idx="1"/>
          </p:nvPr>
        </p:nvSpPr>
        <p:spPr>
          <a:xfrm>
            <a:off x="395536" y="1124744"/>
            <a:ext cx="8496944" cy="1584176"/>
          </a:xfrm>
        </p:spPr>
        <p:txBody>
          <a:bodyPr>
            <a:noAutofit/>
          </a:bodyPr>
          <a:lstStyle/>
          <a:p>
            <a:pPr>
              <a:buNone/>
            </a:pPr>
            <a:r>
              <a:rPr lang="es-ES" sz="2800" dirty="0" smtClean="0"/>
              <a:t>“un cuerpo que se mueve en dirección norte sur” o “el costo inicial de un artefacto eléctrico es de $ 2.550 y consume en energía eléctrica $ 25 por día”, …</a:t>
            </a:r>
            <a:endParaRPr lang="es-ES" sz="2800" dirty="0"/>
          </a:p>
        </p:txBody>
      </p:sp>
      <p:sp>
        <p:nvSpPr>
          <p:cNvPr id="4" name="1 Título"/>
          <p:cNvSpPr txBox="1">
            <a:spLocks/>
          </p:cNvSpPr>
          <p:nvPr/>
        </p:nvSpPr>
        <p:spPr>
          <a:xfrm>
            <a:off x="446856" y="2564904"/>
            <a:ext cx="8229600" cy="864096"/>
          </a:xfrm>
          <a:prstGeom prst="rect">
            <a:avLst/>
          </a:prstGeom>
        </p:spPr>
        <p:txBody>
          <a:bodyPr vert="horz" lIns="0" rIns="0" bIns="0" anchor="b">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5000" b="0" i="0" u="none" strike="noStrike" kern="1200" cap="none" spc="0" normalizeH="0" baseline="0" noProof="0" dirty="0" smtClean="0">
                <a:ln>
                  <a:noFill/>
                </a:ln>
                <a:solidFill>
                  <a:srgbClr val="FF0000"/>
                </a:solidFill>
                <a:effectLst>
                  <a:outerShdw blurRad="38100" dist="38100" dir="2700000" algn="tl">
                    <a:srgbClr val="000000">
                      <a:alpha val="43137"/>
                    </a:srgbClr>
                  </a:outerShdw>
                </a:effectLst>
                <a:uLnTx/>
                <a:uFillTx/>
                <a:latin typeface="+mj-lt"/>
                <a:ea typeface="+mj-ea"/>
                <a:cs typeface="+mj-cs"/>
              </a:rPr>
              <a:t>Problema  real (cotidiano)</a:t>
            </a:r>
            <a:endParaRPr kumimoji="0" lang="es-ES" sz="5000" b="0" i="0" u="none" strike="noStrike" kern="1200" cap="none" spc="0" normalizeH="0" baseline="0" noProof="0" dirty="0">
              <a:ln>
                <a:noFill/>
              </a:ln>
              <a:solidFill>
                <a:srgbClr val="FF0000"/>
              </a:solidFill>
              <a:effectLst>
                <a:outerShdw blurRad="38100" dist="38100" dir="2700000" algn="tl">
                  <a:srgbClr val="000000">
                    <a:alpha val="43137"/>
                  </a:srgbClr>
                </a:outerShdw>
              </a:effectLst>
              <a:uLnTx/>
              <a:uFillTx/>
              <a:latin typeface="+mj-lt"/>
              <a:ea typeface="+mj-ea"/>
              <a:cs typeface="+mj-cs"/>
            </a:endParaRPr>
          </a:p>
        </p:txBody>
      </p:sp>
      <p:sp>
        <p:nvSpPr>
          <p:cNvPr id="5" name="2 Marcador de contenido"/>
          <p:cNvSpPr txBox="1">
            <a:spLocks/>
          </p:cNvSpPr>
          <p:nvPr/>
        </p:nvSpPr>
        <p:spPr>
          <a:xfrm>
            <a:off x="323528" y="3501008"/>
            <a:ext cx="8496944" cy="3096344"/>
          </a:xfrm>
          <a:prstGeom prst="rect">
            <a:avLst/>
          </a:prstGeom>
        </p:spPr>
        <p:txBody>
          <a:bodyPr vert="horz">
            <a:noAutofit/>
          </a:bodyPr>
          <a:lstStyle/>
          <a:p>
            <a:pPr marL="274320" lvl="0" indent="-274320">
              <a:spcBef>
                <a:spcPct val="20000"/>
              </a:spcBef>
              <a:buClr>
                <a:schemeClr val="accent3"/>
              </a:buClr>
              <a:buSzPct val="95000"/>
            </a:pPr>
            <a:r>
              <a:rPr lang="es-ES" sz="2800" dirty="0" smtClean="0"/>
              <a:t>“</a:t>
            </a:r>
            <a:r>
              <a:rPr lang="es-ES" sz="2800" dirty="0"/>
              <a:t>Juan se desplaza en su automóvil a una velocidad de 90 km/hora con el propósito de llegar a Carlos Paz antes de …”, o “Pedro intenta </a:t>
            </a:r>
            <a:r>
              <a:rPr lang="es-ES" sz="2800" dirty="0" err="1"/>
              <a:t>calefaccionar</a:t>
            </a:r>
            <a:r>
              <a:rPr lang="es-ES" sz="2800" dirty="0"/>
              <a:t> su casa y para ello dispone de una oferta de calefactor </a:t>
            </a:r>
            <a:r>
              <a:rPr lang="es-ES" sz="2800" dirty="0" smtClean="0"/>
              <a:t> a </a:t>
            </a:r>
            <a:r>
              <a:rPr lang="es-ES" sz="2800" dirty="0"/>
              <a:t>gas que tiene un costo inicial de $ 770 pero que consume una cantidad de combustible que al hacer el cálculo resulta que gastará $ 3,5 por </a:t>
            </a:r>
            <a:r>
              <a:rPr lang="es-ES" sz="2800" dirty="0" smtClean="0"/>
              <a:t>día, …</a:t>
            </a:r>
            <a:endParaRPr kumimoji="0" lang="es-ES" sz="28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205680" y="690432"/>
            <a:ext cx="8686800" cy="1298408"/>
          </a:xfrm>
        </p:spPr>
        <p:txBody>
          <a:bodyPr>
            <a:normAutofit fontScale="90000"/>
          </a:bodyPr>
          <a:lstStyle/>
          <a:p>
            <a:pPr algn="ctr"/>
            <a:r>
              <a:rPr lang="es-ES" b="1" dirty="0" smtClean="0">
                <a:solidFill>
                  <a:srgbClr val="FF0000"/>
                </a:solidFill>
              </a:rPr>
              <a:t>Problemas basados en el desarrollo de investigaciones guiadas</a:t>
            </a:r>
            <a:endParaRPr lang="es-ES" dirty="0">
              <a:solidFill>
                <a:srgbClr val="FF0000"/>
              </a:solidFill>
            </a:endParaRPr>
          </a:p>
        </p:txBody>
      </p:sp>
      <p:sp>
        <p:nvSpPr>
          <p:cNvPr id="3" name="2 Marcador de contenido"/>
          <p:cNvSpPr>
            <a:spLocks noGrp="1"/>
          </p:cNvSpPr>
          <p:nvPr>
            <p:ph idx="1"/>
          </p:nvPr>
        </p:nvSpPr>
        <p:spPr>
          <a:xfrm>
            <a:off x="457200" y="2583552"/>
            <a:ext cx="8229600" cy="3005688"/>
          </a:xfrm>
        </p:spPr>
        <p:txBody>
          <a:bodyPr/>
          <a:lstStyle/>
          <a:p>
            <a:r>
              <a:rPr lang="es-ES" dirty="0" smtClean="0"/>
              <a:t>Por su estructura es un problema abierto, pero el carácter de investigaciones guiadas se lo da el modo como interacciona el docente con el alumno. En este tipo de problemas, el alumno investiga sobre las posibles soluciones y es el docente el que orienta en un proceso de investigación guiado, la investigación (resolución del problema) que encara el alumno. </a:t>
            </a:r>
          </a:p>
          <a:p>
            <a:endParaRPr lang="es-E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332656"/>
            <a:ext cx="8229600" cy="852704"/>
          </a:xfrm>
        </p:spPr>
        <p:txBody>
          <a:bodyPr/>
          <a:lstStyle/>
          <a:p>
            <a:pPr algn="ctr"/>
            <a:r>
              <a:rPr lang="es-ES" dirty="0" smtClean="0">
                <a:solidFill>
                  <a:srgbClr val="FF0000"/>
                </a:solidFill>
              </a:rPr>
              <a:t>Problemas o ejercicios</a:t>
            </a:r>
            <a:endParaRPr lang="es-ES" dirty="0">
              <a:solidFill>
                <a:srgbClr val="FF0000"/>
              </a:solidFill>
            </a:endParaRPr>
          </a:p>
        </p:txBody>
      </p:sp>
      <p:sp>
        <p:nvSpPr>
          <p:cNvPr id="3" name="2 Marcador de contenido"/>
          <p:cNvSpPr>
            <a:spLocks noGrp="1"/>
          </p:cNvSpPr>
          <p:nvPr>
            <p:ph idx="1"/>
          </p:nvPr>
        </p:nvSpPr>
        <p:spPr>
          <a:xfrm>
            <a:off x="446856" y="1412776"/>
            <a:ext cx="8229600" cy="4922520"/>
          </a:xfrm>
        </p:spPr>
        <p:txBody>
          <a:bodyPr/>
          <a:lstStyle/>
          <a:p>
            <a:pPr>
              <a:buNone/>
            </a:pPr>
            <a:r>
              <a:rPr lang="es-ES" dirty="0" smtClean="0">
                <a:solidFill>
                  <a:srgbClr val="FF0000"/>
                </a:solidFill>
              </a:rPr>
              <a:t>Problema:</a:t>
            </a:r>
          </a:p>
          <a:p>
            <a:r>
              <a:rPr lang="es-ES" dirty="0" smtClean="0"/>
              <a:t>debe al menos realizar más de un paso en su resolución</a:t>
            </a:r>
          </a:p>
          <a:p>
            <a:r>
              <a:rPr lang="es-ES" dirty="0" smtClean="0"/>
              <a:t>necesita deducir alguna expresión matemática para avanzar en la solución</a:t>
            </a:r>
          </a:p>
          <a:p>
            <a:r>
              <a:rPr lang="es-ES" dirty="0" smtClean="0"/>
              <a:t>no encuentra algoritmos para utilizar similar al que usó en otros problemas ya resueltos</a:t>
            </a:r>
          </a:p>
          <a:p>
            <a:r>
              <a:rPr lang="es-ES" dirty="0" smtClean="0"/>
              <a:t>advierte que el problema resulta una situación nueva en la cual debe aplicar lo aprendido en otras situaciones de resolución.</a:t>
            </a:r>
          </a:p>
          <a:p>
            <a:pPr>
              <a:buNone/>
            </a:pPr>
            <a:r>
              <a:rPr lang="es-ES" dirty="0" smtClean="0"/>
              <a:t>De lo contrario es un </a:t>
            </a:r>
            <a:r>
              <a:rPr lang="es-ES" dirty="0" smtClean="0">
                <a:solidFill>
                  <a:srgbClr val="FF0000"/>
                </a:solidFill>
              </a:rPr>
              <a:t>ejercicio</a:t>
            </a:r>
            <a:endParaRPr lang="es-ES"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95536" y="980728"/>
            <a:ext cx="8208912" cy="4524315"/>
          </a:xfrm>
          <a:prstGeom prst="rect">
            <a:avLst/>
          </a:prstGeom>
        </p:spPr>
        <p:txBody>
          <a:bodyPr wrap="square">
            <a:spAutoFit/>
          </a:bodyPr>
          <a:lstStyle/>
          <a:p>
            <a:r>
              <a:rPr lang="es-ES" sz="3200" dirty="0"/>
              <a:t>De las definiciones surge que el carácter de problema o ejercicio es idiosincrático en relación con el alumno. Se entiende el término idiosincrático, no en relación con las capacidades del alumno, sino en relación a la ejercitación previa que ha experimentado: lo que para un alumno en determinada situación es un problema, para el mismo alumno y en otra situación, puede ser un ejercicio</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852704"/>
          </a:xfrm>
        </p:spPr>
        <p:txBody>
          <a:bodyPr>
            <a:normAutofit fontScale="90000"/>
          </a:bodyPr>
          <a:lstStyle/>
          <a:p>
            <a:pPr algn="ctr"/>
            <a:r>
              <a:rPr lang="es-ES" dirty="0" smtClean="0">
                <a:solidFill>
                  <a:srgbClr val="FF0000"/>
                </a:solidFill>
              </a:rPr>
              <a:t>Sobre cómo resolver un problema</a:t>
            </a:r>
            <a:endParaRPr lang="es-ES" dirty="0">
              <a:solidFill>
                <a:srgbClr val="FF0000"/>
              </a:solidFill>
            </a:endParaRPr>
          </a:p>
        </p:txBody>
      </p:sp>
      <p:sp>
        <p:nvSpPr>
          <p:cNvPr id="3" name="2 Marcador de contenido"/>
          <p:cNvSpPr>
            <a:spLocks noGrp="1"/>
          </p:cNvSpPr>
          <p:nvPr>
            <p:ph idx="1"/>
          </p:nvPr>
        </p:nvSpPr>
        <p:spPr>
          <a:xfrm>
            <a:off x="395536" y="2151504"/>
            <a:ext cx="8229600" cy="3149704"/>
          </a:xfrm>
        </p:spPr>
        <p:txBody>
          <a:bodyPr/>
          <a:lstStyle/>
          <a:p>
            <a:pPr algn="ctr">
              <a:buNone/>
            </a:pPr>
            <a:r>
              <a:rPr lang="es-ES" dirty="0" smtClean="0">
                <a:solidFill>
                  <a:srgbClr val="FF0000"/>
                </a:solidFill>
              </a:rPr>
              <a:t>Estrategia general (</a:t>
            </a:r>
            <a:r>
              <a:rPr lang="es-ES" dirty="0" err="1" smtClean="0">
                <a:solidFill>
                  <a:srgbClr val="FF0000"/>
                </a:solidFill>
              </a:rPr>
              <a:t>Polya</a:t>
            </a:r>
            <a:r>
              <a:rPr lang="es-ES" dirty="0" smtClean="0">
                <a:solidFill>
                  <a:srgbClr val="FF0000"/>
                </a:solidFill>
              </a:rPr>
              <a:t>)</a:t>
            </a:r>
          </a:p>
          <a:p>
            <a:pPr lvl="0"/>
            <a:r>
              <a:rPr lang="es-ES" dirty="0" smtClean="0"/>
              <a:t>Comprensión del problema</a:t>
            </a:r>
          </a:p>
          <a:p>
            <a:pPr lvl="0"/>
            <a:r>
              <a:rPr lang="es-ES" dirty="0" smtClean="0"/>
              <a:t>Elaboración de un plan</a:t>
            </a:r>
          </a:p>
          <a:p>
            <a:pPr lvl="0"/>
            <a:r>
              <a:rPr lang="es-ES" dirty="0" smtClean="0"/>
              <a:t>Puesta en marcha o ejecución del plan</a:t>
            </a:r>
          </a:p>
          <a:p>
            <a:r>
              <a:rPr lang="es-ES" dirty="0" smtClean="0"/>
              <a:t>Reflexión para evaluar si se ha alcanzado o no la meta perseguida</a:t>
            </a:r>
            <a:endParaRPr lang="es-ES" dirty="0">
              <a:solidFill>
                <a:srgbClr val="FF0000"/>
              </a:solidFil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90872" y="188640"/>
            <a:ext cx="8229600" cy="1143000"/>
          </a:xfrm>
        </p:spPr>
        <p:txBody>
          <a:bodyPr>
            <a:noAutofit/>
          </a:bodyPr>
          <a:lstStyle/>
          <a:p>
            <a:pPr lvl="1" algn="ctr"/>
            <a:r>
              <a:rPr lang="es-ES" sz="4000" b="1" dirty="0">
                <a:solidFill>
                  <a:srgbClr val="FF0000"/>
                </a:solidFill>
              </a:rPr>
              <a:t>El modelo algorítmico para la resolución de problemas</a:t>
            </a:r>
            <a:endParaRPr lang="es-ES" sz="4000" dirty="0">
              <a:solidFill>
                <a:srgbClr val="FF0000"/>
              </a:solidFill>
            </a:endParaRPr>
          </a:p>
        </p:txBody>
      </p:sp>
      <p:sp>
        <p:nvSpPr>
          <p:cNvPr id="3" name="2 Marcador de contenido"/>
          <p:cNvSpPr>
            <a:spLocks noGrp="1"/>
          </p:cNvSpPr>
          <p:nvPr>
            <p:ph idx="1"/>
          </p:nvPr>
        </p:nvSpPr>
        <p:spPr>
          <a:xfrm>
            <a:off x="0" y="1556792"/>
            <a:ext cx="9144000" cy="5301208"/>
          </a:xfrm>
        </p:spPr>
        <p:txBody>
          <a:bodyPr>
            <a:normAutofit fontScale="47500" lnSpcReduction="20000"/>
          </a:bodyPr>
          <a:lstStyle/>
          <a:p>
            <a:pPr lvl="0"/>
            <a:r>
              <a:rPr lang="es-ES" sz="5100" dirty="0" smtClean="0"/>
              <a:t>Tomar la cantidad pedida como punto de partida.</a:t>
            </a:r>
          </a:p>
          <a:p>
            <a:pPr lvl="0"/>
            <a:r>
              <a:rPr lang="es-ES" sz="5100" dirty="0" smtClean="0"/>
              <a:t>Buscar relaciones clave que incluyan la cantidad pedida.</a:t>
            </a:r>
          </a:p>
          <a:p>
            <a:pPr lvl="0"/>
            <a:r>
              <a:rPr lang="es-ES" sz="5100" dirty="0" smtClean="0"/>
              <a:t>Seleccionar, con la ayuda de la fase de análisis (primera fase de la resolución de problemas que propone antes del algoritmo, analizar cuidadosamente el enunciado), relaciones claves utilizables.</a:t>
            </a:r>
          </a:p>
          <a:p>
            <a:pPr lvl="0"/>
            <a:r>
              <a:rPr lang="es-ES" sz="5100" dirty="0" smtClean="0"/>
              <a:t>Contrastar la validez de las relaciones clave seleccionadas en la situación dada.</a:t>
            </a:r>
          </a:p>
          <a:p>
            <a:pPr lvl="0"/>
            <a:r>
              <a:rPr lang="es-ES" sz="5100" dirty="0" smtClean="0"/>
              <a:t>Reemplazar magnitudes genéricas de las relaciones clave por cantidades específicas haciendo uso de los datos y del resultado de la fase de análisis; realizar posibles aproximaciones.</a:t>
            </a:r>
          </a:p>
          <a:p>
            <a:pPr lvl="0"/>
            <a:r>
              <a:rPr lang="es-ES" sz="5100" dirty="0" smtClean="0"/>
              <a:t>Si tras substituir los datos la relación clave aún contiene magnitudes desconocidas, considerar estas cantidades desconocidas como nuevas incógnitas.</a:t>
            </a:r>
          </a:p>
          <a:p>
            <a:pPr lvl="0"/>
            <a:r>
              <a:rPr lang="es-ES" sz="5100" dirty="0" smtClean="0"/>
              <a:t>Repetir los pasos previos hasta que una relación clave no contenga ninguna cantidad desconocida.     </a:t>
            </a:r>
          </a:p>
          <a:p>
            <a:endParaRPr lang="es-E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632080"/>
            <a:ext cx="8229600" cy="780696"/>
          </a:xfrm>
        </p:spPr>
        <p:txBody>
          <a:bodyPr>
            <a:normAutofit fontScale="90000"/>
          </a:bodyPr>
          <a:lstStyle/>
          <a:p>
            <a:r>
              <a:rPr lang="es-ES" dirty="0" smtClean="0"/>
              <a:t>¿Qué caracteriza a un problema?</a:t>
            </a:r>
            <a:endParaRPr lang="es-ES" dirty="0"/>
          </a:p>
        </p:txBody>
      </p:sp>
      <p:sp>
        <p:nvSpPr>
          <p:cNvPr id="3" name="2 Marcador de contenido"/>
          <p:cNvSpPr>
            <a:spLocks noGrp="1"/>
          </p:cNvSpPr>
          <p:nvPr>
            <p:ph idx="1"/>
          </p:nvPr>
        </p:nvSpPr>
        <p:spPr>
          <a:xfrm>
            <a:off x="457200" y="1916832"/>
            <a:ext cx="8229600" cy="4536504"/>
          </a:xfrm>
        </p:spPr>
        <p:txBody>
          <a:bodyPr>
            <a:normAutofit lnSpcReduction="10000"/>
          </a:bodyPr>
          <a:lstStyle/>
          <a:p>
            <a:r>
              <a:rPr lang="es-ES" sz="3200" dirty="0" smtClean="0"/>
              <a:t>El enunciado</a:t>
            </a:r>
          </a:p>
          <a:p>
            <a:r>
              <a:rPr lang="es-ES" sz="3200" dirty="0" smtClean="0"/>
              <a:t>Las consignas que guían el tipo de solución que se prevé para resolver el problema</a:t>
            </a:r>
          </a:p>
          <a:p>
            <a:pPr lvl="3"/>
            <a:r>
              <a:rPr lang="es-ES" sz="2800" dirty="0" smtClean="0"/>
              <a:t>Una estimación del resultado</a:t>
            </a:r>
          </a:p>
          <a:p>
            <a:pPr lvl="3"/>
            <a:r>
              <a:rPr lang="es-ES" sz="2800" dirty="0" smtClean="0"/>
              <a:t>Resolver utilizando una tabla o proporcionalidad</a:t>
            </a:r>
          </a:p>
          <a:p>
            <a:pPr lvl="3"/>
            <a:r>
              <a:rPr lang="es-ES" sz="2800" dirty="0" smtClean="0"/>
              <a:t>Resolver por medio de una representación gráfica</a:t>
            </a:r>
          </a:p>
          <a:p>
            <a:pPr lvl="3"/>
            <a:r>
              <a:rPr lang="es-ES" sz="2800" dirty="0" smtClean="0"/>
              <a:t>Resolución analítica (con fórmulas)</a:t>
            </a:r>
            <a:endParaRPr lang="es-ES" sz="2400"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332656"/>
            <a:ext cx="8229600" cy="1728192"/>
          </a:xfrm>
        </p:spPr>
        <p:txBody>
          <a:bodyPr>
            <a:noAutofit/>
          </a:bodyPr>
          <a:lstStyle/>
          <a:p>
            <a:pPr algn="ctr"/>
            <a:r>
              <a:rPr lang="es-ES" sz="6000" dirty="0" smtClean="0">
                <a:solidFill>
                  <a:srgbClr val="FF0000"/>
                </a:solidFill>
              </a:rPr>
              <a:t>¿Qué hacen nuestros alumnos? ……</a:t>
            </a:r>
            <a:endParaRPr lang="es-ES" sz="6000" dirty="0">
              <a:solidFill>
                <a:srgbClr val="FF0000"/>
              </a:solidFill>
            </a:endParaRPr>
          </a:p>
        </p:txBody>
      </p:sp>
      <p:sp>
        <p:nvSpPr>
          <p:cNvPr id="4" name="3 Rectángulo"/>
          <p:cNvSpPr/>
          <p:nvPr/>
        </p:nvSpPr>
        <p:spPr>
          <a:xfrm>
            <a:off x="179512" y="2370360"/>
            <a:ext cx="8892480" cy="4154984"/>
          </a:xfrm>
          <a:prstGeom prst="rect">
            <a:avLst/>
          </a:prstGeom>
        </p:spPr>
        <p:txBody>
          <a:bodyPr wrap="square">
            <a:spAutoFit/>
          </a:bodyPr>
          <a:lstStyle/>
          <a:p>
            <a:r>
              <a:rPr lang="es-ES" sz="2400" dirty="0"/>
              <a:t>La aplicación de este modelo provoca un tratamiento operativo y totalmente procedimental de la resolución de problemas. En principio se dispone de una especie de técnica que, utilizada correctamente permite resolver el problema: no favorece reflexionar demasiado sobre el problema; es más operativo que reflexivo; dado que siguiendo el algoritmo se presenta como natural llegar al resultado, no hay lugar para la duda sobre el mismo; impide ejercitar el pensamiento divergente; utilizar correctamente el algoritmo, permite “aprender a resolver problemas”, pero no se plantea el “resolver problemas para aprender”.</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197768"/>
            <a:ext cx="8229600" cy="1143000"/>
          </a:xfrm>
        </p:spPr>
        <p:txBody>
          <a:bodyPr>
            <a:normAutofit/>
          </a:bodyPr>
          <a:lstStyle/>
          <a:p>
            <a:pPr algn="ctr"/>
            <a:r>
              <a:rPr lang="es-ES" sz="3600" b="1" dirty="0" smtClean="0">
                <a:solidFill>
                  <a:srgbClr val="FF0000"/>
                </a:solidFill>
              </a:rPr>
              <a:t>Modelo de resolución de problemas por comparación entre expertos y novatos</a:t>
            </a:r>
            <a:endParaRPr lang="es-ES" sz="3600" dirty="0">
              <a:solidFill>
                <a:srgbClr val="FF0000"/>
              </a:solidFill>
            </a:endParaRPr>
          </a:p>
        </p:txBody>
      </p:sp>
      <p:grpSp>
        <p:nvGrpSpPr>
          <p:cNvPr id="31747" name="Group 3"/>
          <p:cNvGrpSpPr>
            <a:grpSpLocks/>
          </p:cNvGrpSpPr>
          <p:nvPr/>
        </p:nvGrpSpPr>
        <p:grpSpPr bwMode="auto">
          <a:xfrm>
            <a:off x="251520" y="2018441"/>
            <a:ext cx="8496944" cy="3714815"/>
            <a:chOff x="4399" y="6286"/>
            <a:chExt cx="5765" cy="3905"/>
          </a:xfrm>
        </p:grpSpPr>
        <p:sp>
          <p:nvSpPr>
            <p:cNvPr id="31748" name="Text Box 4"/>
            <p:cNvSpPr txBox="1">
              <a:spLocks noChangeArrowheads="1"/>
            </p:cNvSpPr>
            <p:nvPr/>
          </p:nvSpPr>
          <p:spPr bwMode="auto">
            <a:xfrm>
              <a:off x="4399" y="6286"/>
              <a:ext cx="2199" cy="1514"/>
            </a:xfrm>
            <a:prstGeom prst="rect">
              <a:avLst/>
            </a:prstGeom>
            <a:solidFill>
              <a:srgbClr val="9BBB59"/>
            </a:solidFill>
            <a:ln w="38100">
              <a:solidFill>
                <a:srgbClr val="F2F2F2"/>
              </a:solidFill>
              <a:miter lim="800000"/>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1" i="0" u="none" strike="noStrike" cap="none" normalizeH="0" baseline="0" dirty="0" smtClean="0">
                  <a:ln>
                    <a:noFill/>
                  </a:ln>
                  <a:solidFill>
                    <a:schemeClr val="tx1"/>
                  </a:solidFill>
                  <a:effectLst/>
                  <a:latin typeface="Calibri" pitchFamily="34" charset="0"/>
                  <a:cs typeface="Arial" pitchFamily="34" charset="0"/>
                </a:rPr>
                <a:t>Expertos:</a:t>
              </a:r>
              <a:r>
                <a:rPr kumimoji="0" lang="es-ES" sz="2400" b="0" i="0" u="none" strike="noStrike" cap="none" normalizeH="0" baseline="0" dirty="0" smtClean="0">
                  <a:ln>
                    <a:noFill/>
                  </a:ln>
                  <a:solidFill>
                    <a:schemeClr val="tx1"/>
                  </a:solidFill>
                  <a:effectLst/>
                  <a:latin typeface="Calibri" pitchFamily="34" charset="0"/>
                  <a:cs typeface="Arial" pitchFamily="34" charset="0"/>
                </a:rPr>
                <a:t> buenos alumnos en  resolución de problemas </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49" name="Text Box 5"/>
            <p:cNvSpPr txBox="1">
              <a:spLocks noChangeArrowheads="1"/>
            </p:cNvSpPr>
            <p:nvPr/>
          </p:nvSpPr>
          <p:spPr bwMode="auto">
            <a:xfrm>
              <a:off x="8063" y="6286"/>
              <a:ext cx="2101" cy="1460"/>
            </a:xfrm>
            <a:prstGeom prst="rect">
              <a:avLst/>
            </a:prstGeom>
            <a:solidFill>
              <a:srgbClr val="9BBB59"/>
            </a:solidFill>
            <a:ln w="38100">
              <a:solidFill>
                <a:srgbClr val="F2F2F2"/>
              </a:solidFill>
              <a:miter lim="800000"/>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1" i="0" u="none" strike="noStrike" cap="none" normalizeH="0" baseline="0" smtClean="0">
                  <a:ln>
                    <a:noFill/>
                  </a:ln>
                  <a:solidFill>
                    <a:schemeClr val="tx1"/>
                  </a:solidFill>
                  <a:effectLst/>
                  <a:latin typeface="Calibri" pitchFamily="34" charset="0"/>
                  <a:cs typeface="Arial" pitchFamily="34" charset="0"/>
                </a:rPr>
                <a:t>Novatos:</a:t>
              </a:r>
              <a:r>
                <a:rPr kumimoji="0" lang="es-ES" sz="2400" b="0" i="0" u="none" strike="noStrike" cap="none" normalizeH="0" baseline="0" smtClean="0">
                  <a:ln>
                    <a:noFill/>
                  </a:ln>
                  <a:solidFill>
                    <a:schemeClr val="tx1"/>
                  </a:solidFill>
                  <a:effectLst/>
                  <a:latin typeface="Calibri" pitchFamily="34" charset="0"/>
                  <a:cs typeface="Arial" pitchFamily="34" charset="0"/>
                </a:rPr>
                <a:t> malos alumnos en resolución de problemas</a:t>
              </a: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sp>
          <p:nvSpPr>
            <p:cNvPr id="31750" name="Text Box 6"/>
            <p:cNvSpPr txBox="1">
              <a:spLocks noChangeArrowheads="1"/>
            </p:cNvSpPr>
            <p:nvPr/>
          </p:nvSpPr>
          <p:spPr bwMode="auto">
            <a:xfrm>
              <a:off x="4425" y="9081"/>
              <a:ext cx="1920" cy="1095"/>
            </a:xfrm>
            <a:prstGeom prst="rect">
              <a:avLst/>
            </a:prstGeom>
            <a:solidFill>
              <a:srgbClr val="9BBB59"/>
            </a:solidFill>
            <a:ln w="38100">
              <a:solidFill>
                <a:srgbClr val="F2F2F2"/>
              </a:solidFill>
              <a:miter lim="800000"/>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0" i="0" u="none" strike="noStrike" cap="none" normalizeH="0" baseline="0" dirty="0" smtClean="0">
                  <a:ln>
                    <a:noFill/>
                  </a:ln>
                  <a:solidFill>
                    <a:schemeClr val="tx1"/>
                  </a:solidFill>
                  <a:effectLst/>
                  <a:latin typeface="Calibri" pitchFamily="34" charset="0"/>
                  <a:cs typeface="Arial" pitchFamily="34" charset="0"/>
                </a:rPr>
                <a:t>¿Cómo proceden?</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51" name="Text Box 7"/>
            <p:cNvSpPr txBox="1">
              <a:spLocks noChangeArrowheads="1"/>
            </p:cNvSpPr>
            <p:nvPr/>
          </p:nvSpPr>
          <p:spPr bwMode="auto">
            <a:xfrm>
              <a:off x="8205" y="9096"/>
              <a:ext cx="1920" cy="1095"/>
            </a:xfrm>
            <a:prstGeom prst="rect">
              <a:avLst/>
            </a:prstGeom>
            <a:solidFill>
              <a:srgbClr val="9BBB59"/>
            </a:solidFill>
            <a:ln w="38100">
              <a:solidFill>
                <a:srgbClr val="F2F2F2"/>
              </a:solidFill>
              <a:miter lim="800000"/>
              <a:headEnd/>
              <a:tailEnd/>
            </a:ln>
            <a:effectLst>
              <a:outerShdw dist="28398" dir="3806097" algn="ctr" rotWithShape="0">
                <a:srgbClr val="4E6128">
                  <a:alpha val="50000"/>
                </a:srgbClr>
              </a:outerShdw>
            </a:effectLst>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0" i="0" u="none" strike="noStrike" cap="none" normalizeH="0" baseline="0" smtClean="0">
                  <a:ln>
                    <a:noFill/>
                  </a:ln>
                  <a:solidFill>
                    <a:schemeClr val="tx1"/>
                  </a:solidFill>
                  <a:effectLst/>
                  <a:latin typeface="Calibri" pitchFamily="34" charset="0"/>
                  <a:cs typeface="Arial" pitchFamily="34" charset="0"/>
                </a:rPr>
                <a:t>Estrategias que consideren ese proceder </a:t>
              </a: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sp>
          <p:nvSpPr>
            <p:cNvPr id="31752" name="AutoShape 8"/>
            <p:cNvSpPr>
              <a:spLocks noChangeArrowheads="1"/>
            </p:cNvSpPr>
            <p:nvPr/>
          </p:nvSpPr>
          <p:spPr bwMode="auto">
            <a:xfrm>
              <a:off x="5089" y="7941"/>
              <a:ext cx="615" cy="1010"/>
            </a:xfrm>
            <a:prstGeom prst="downArrow">
              <a:avLst>
                <a:gd name="adj1" fmla="val 50000"/>
                <a:gd name="adj2" fmla="val 41057"/>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sp>
          <p:nvSpPr>
            <p:cNvPr id="31753" name="Text Box 9"/>
            <p:cNvSpPr txBox="1">
              <a:spLocks noChangeArrowheads="1"/>
            </p:cNvSpPr>
            <p:nvPr/>
          </p:nvSpPr>
          <p:spPr bwMode="auto">
            <a:xfrm>
              <a:off x="4767" y="8001"/>
              <a:ext cx="1440" cy="7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0" i="0" u="none" strike="noStrike" cap="none" normalizeH="0" baseline="0" dirty="0" smtClean="0">
                  <a:ln>
                    <a:noFill/>
                  </a:ln>
                  <a:solidFill>
                    <a:schemeClr val="tx1"/>
                  </a:solidFill>
                  <a:effectLst/>
                  <a:latin typeface="Calibri" pitchFamily="34" charset="0"/>
                  <a:cs typeface="Arial" pitchFamily="34" charset="0"/>
                </a:rPr>
                <a:t>se indaga sobre</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
          <p:nvSpPr>
            <p:cNvPr id="31754" name="AutoShape 10"/>
            <p:cNvSpPr>
              <a:spLocks noChangeArrowheads="1"/>
            </p:cNvSpPr>
            <p:nvPr/>
          </p:nvSpPr>
          <p:spPr bwMode="auto">
            <a:xfrm rot="16200000">
              <a:off x="7080" y="9096"/>
              <a:ext cx="615" cy="1010"/>
            </a:xfrm>
            <a:prstGeom prst="downArrow">
              <a:avLst>
                <a:gd name="adj1" fmla="val 50000"/>
                <a:gd name="adj2" fmla="val 41057"/>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sp>
          <p:nvSpPr>
            <p:cNvPr id="31755" name="Text Box 11"/>
            <p:cNvSpPr txBox="1">
              <a:spLocks noChangeArrowheads="1"/>
            </p:cNvSpPr>
            <p:nvPr/>
          </p:nvSpPr>
          <p:spPr bwMode="auto">
            <a:xfrm>
              <a:off x="6570" y="9381"/>
              <a:ext cx="1440" cy="468"/>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0" i="0" u="none" strike="noStrike" cap="none" normalizeH="0" baseline="0" smtClean="0">
                  <a:ln>
                    <a:noFill/>
                  </a:ln>
                  <a:solidFill>
                    <a:schemeClr val="tx1"/>
                  </a:solidFill>
                  <a:effectLst/>
                  <a:latin typeface="Calibri" pitchFamily="34" charset="0"/>
                  <a:cs typeface="Arial" pitchFamily="34" charset="0"/>
                </a:rPr>
                <a:t>se elaboran</a:t>
              </a: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sp>
          <p:nvSpPr>
            <p:cNvPr id="31756" name="AutoShape 12"/>
            <p:cNvSpPr>
              <a:spLocks noChangeArrowheads="1"/>
            </p:cNvSpPr>
            <p:nvPr/>
          </p:nvSpPr>
          <p:spPr bwMode="auto">
            <a:xfrm rot="10800000">
              <a:off x="8895" y="7941"/>
              <a:ext cx="615" cy="1010"/>
            </a:xfrm>
            <a:prstGeom prst="downArrow">
              <a:avLst>
                <a:gd name="adj1" fmla="val 50000"/>
                <a:gd name="adj2" fmla="val 41057"/>
              </a:avLst>
            </a:prstGeom>
            <a:solidFill>
              <a:srgbClr val="FFFFFF"/>
            </a:solidFill>
            <a:ln w="9525">
              <a:solidFill>
                <a:srgbClr val="000000"/>
              </a:solidFill>
              <a:miter lim="800000"/>
              <a:headEnd/>
              <a:tailEnd/>
            </a:ln>
          </p:spPr>
          <p:txBody>
            <a:bodyPr vert="eaVert"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sp>
          <p:nvSpPr>
            <p:cNvPr id="31757" name="Text Box 13"/>
            <p:cNvSpPr txBox="1">
              <a:spLocks noChangeArrowheads="1"/>
            </p:cNvSpPr>
            <p:nvPr/>
          </p:nvSpPr>
          <p:spPr bwMode="auto">
            <a:xfrm>
              <a:off x="8505" y="8136"/>
              <a:ext cx="1440" cy="705"/>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0" marR="0" lvl="0" indent="0" algn="ctr" defTabSz="914400" rtl="0" eaLnBrk="1" fontAlgn="base" latinLnBrk="0" hangingPunct="1">
                <a:lnSpc>
                  <a:spcPct val="100000"/>
                </a:lnSpc>
                <a:spcBef>
                  <a:spcPct val="0"/>
                </a:spcBef>
                <a:spcAft>
                  <a:spcPts val="1000"/>
                </a:spcAft>
                <a:buClrTx/>
                <a:buSzTx/>
                <a:buFontTx/>
                <a:buNone/>
                <a:tabLst/>
              </a:pPr>
              <a:r>
                <a:rPr kumimoji="0" lang="es-ES" sz="2400" b="0" i="0" u="none" strike="noStrike" cap="none" normalizeH="0" baseline="0" smtClean="0">
                  <a:ln>
                    <a:noFill/>
                  </a:ln>
                  <a:solidFill>
                    <a:schemeClr val="tx1"/>
                  </a:solidFill>
                  <a:effectLst/>
                  <a:latin typeface="Calibri" pitchFamily="34" charset="0"/>
                  <a:cs typeface="Arial" pitchFamily="34" charset="0"/>
                </a:rPr>
                <a:t>para aplicar a los </a:t>
              </a:r>
              <a:endParaRPr kumimoji="0" lang="es-ES" sz="2400" b="0" i="0" u="none" strike="noStrike" cap="none" normalizeH="0" baseline="0" smtClean="0">
                <a:ln>
                  <a:noFill/>
                </a:ln>
                <a:solidFill>
                  <a:schemeClr val="tx1"/>
                </a:solidFill>
                <a:effectLst/>
                <a:latin typeface="Arial" pitchFamily="34" charset="0"/>
                <a:cs typeface="Arial" pitchFamily="34" charset="0"/>
              </a:endParaRPr>
            </a:p>
          </p:txBody>
        </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518864" y="-27384"/>
            <a:ext cx="8229600" cy="792088"/>
          </a:xfrm>
        </p:spPr>
        <p:txBody>
          <a:bodyPr>
            <a:normAutofit fontScale="90000"/>
          </a:bodyPr>
          <a:lstStyle/>
          <a:p>
            <a:pPr algn="ctr"/>
            <a:r>
              <a:rPr lang="es-ES" dirty="0" smtClean="0">
                <a:solidFill>
                  <a:srgbClr val="FF0000"/>
                </a:solidFill>
              </a:rPr>
              <a:t>Los novatos</a:t>
            </a:r>
            <a:endParaRPr lang="es-ES" dirty="0">
              <a:solidFill>
                <a:srgbClr val="FF0000"/>
              </a:solidFill>
            </a:endParaRPr>
          </a:p>
        </p:txBody>
      </p:sp>
      <p:sp>
        <p:nvSpPr>
          <p:cNvPr id="3" name="2 Marcador de contenido"/>
          <p:cNvSpPr>
            <a:spLocks noGrp="1"/>
          </p:cNvSpPr>
          <p:nvPr>
            <p:ph idx="1"/>
          </p:nvPr>
        </p:nvSpPr>
        <p:spPr>
          <a:xfrm>
            <a:off x="518864" y="836712"/>
            <a:ext cx="8229600" cy="2376264"/>
          </a:xfrm>
        </p:spPr>
        <p:txBody>
          <a:bodyPr/>
          <a:lstStyle/>
          <a:p>
            <a:r>
              <a:rPr lang="es-ES" dirty="0" smtClean="0"/>
              <a:t>Analizan superficialmente los problemas</a:t>
            </a:r>
          </a:p>
          <a:p>
            <a:r>
              <a:rPr lang="es-ES" dirty="0" smtClean="0"/>
              <a:t>Tratan de ubicar una expresión matemática que les permita resolver el problema</a:t>
            </a:r>
          </a:p>
          <a:p>
            <a:r>
              <a:rPr lang="es-ES" dirty="0" smtClean="0"/>
              <a:t>Con una primera impresión los resuelven</a:t>
            </a:r>
          </a:p>
          <a:p>
            <a:r>
              <a:rPr lang="es-ES" dirty="0" smtClean="0"/>
              <a:t>Generalmente, desconocen lo que no entienden</a:t>
            </a:r>
            <a:endParaRPr lang="es-ES" dirty="0"/>
          </a:p>
        </p:txBody>
      </p:sp>
      <p:sp>
        <p:nvSpPr>
          <p:cNvPr id="4" name="1 Título"/>
          <p:cNvSpPr txBox="1">
            <a:spLocks/>
          </p:cNvSpPr>
          <p:nvPr/>
        </p:nvSpPr>
        <p:spPr>
          <a:xfrm>
            <a:off x="467544" y="3140968"/>
            <a:ext cx="8229600" cy="648072"/>
          </a:xfrm>
          <a:prstGeom prst="rect">
            <a:avLst/>
          </a:prstGeom>
        </p:spPr>
        <p:txBody>
          <a:bodyPr vert="horz" lIns="0" rIns="0" bIns="0" anchor="b">
            <a:normAutofit fontScale="900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5000" b="0" i="0" u="none" strike="noStrike" kern="1200" cap="none" spc="0" normalizeH="0" baseline="0" noProof="0" dirty="0" smtClean="0">
                <a:ln>
                  <a:noFill/>
                </a:ln>
                <a:solidFill>
                  <a:srgbClr val="FF0000"/>
                </a:solidFill>
                <a:effectLst/>
                <a:uLnTx/>
                <a:uFillTx/>
                <a:latin typeface="+mj-lt"/>
                <a:ea typeface="+mj-ea"/>
                <a:cs typeface="+mj-cs"/>
              </a:rPr>
              <a:t>Los expertos</a:t>
            </a:r>
            <a:endParaRPr kumimoji="0" lang="es-ES" sz="5000" b="0" i="0" u="none" strike="noStrike" kern="1200" cap="none" spc="0" normalizeH="0" baseline="0" noProof="0" dirty="0">
              <a:ln>
                <a:noFill/>
              </a:ln>
              <a:solidFill>
                <a:srgbClr val="FF0000"/>
              </a:solidFill>
              <a:effectLst/>
              <a:uLnTx/>
              <a:uFillTx/>
              <a:latin typeface="+mj-lt"/>
              <a:ea typeface="+mj-ea"/>
              <a:cs typeface="+mj-cs"/>
            </a:endParaRPr>
          </a:p>
        </p:txBody>
      </p:sp>
      <p:sp>
        <p:nvSpPr>
          <p:cNvPr id="5" name="2 Marcador de contenido"/>
          <p:cNvSpPr txBox="1">
            <a:spLocks/>
          </p:cNvSpPr>
          <p:nvPr/>
        </p:nvSpPr>
        <p:spPr>
          <a:xfrm>
            <a:off x="518864" y="3789040"/>
            <a:ext cx="8229600" cy="2780928"/>
          </a:xfrm>
          <a:prstGeom prst="rect">
            <a:avLst/>
          </a:prstGeom>
        </p:spPr>
        <p:txBody>
          <a:bodyPr vert="horz">
            <a:normAutofit/>
          </a:bodyPr>
          <a:lstStyle/>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s-ES" sz="2600" b="0" i="0" u="none" strike="noStrike" kern="1200" cap="none" spc="0" normalizeH="0" baseline="0" noProof="0" dirty="0" smtClean="0">
                <a:ln>
                  <a:noFill/>
                </a:ln>
                <a:solidFill>
                  <a:schemeClr val="tx1"/>
                </a:solidFill>
                <a:effectLst/>
                <a:uLnTx/>
                <a:uFillTx/>
                <a:latin typeface="+mn-lt"/>
                <a:ea typeface="+mn-ea"/>
                <a:cs typeface="+mn-cs"/>
              </a:rPr>
              <a:t>Realizan esquemas de la situación planteada</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s-ES" sz="2600" b="0" i="0" u="none" strike="noStrike" kern="1200" cap="none" spc="0" normalizeH="0" baseline="0" noProof="0" dirty="0" smtClean="0">
                <a:ln>
                  <a:noFill/>
                </a:ln>
                <a:solidFill>
                  <a:schemeClr val="tx1"/>
                </a:solidFill>
                <a:effectLst/>
                <a:uLnTx/>
                <a:uFillTx/>
                <a:latin typeface="+mn-lt"/>
                <a:ea typeface="+mn-ea"/>
                <a:cs typeface="+mn-cs"/>
              </a:rPr>
              <a:t>Analizan expresiones generales y deducen las que corresponden al problema.</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lang="es-ES" sz="2600" dirty="0" smtClean="0"/>
              <a:t>Se dan cuenta de lo desconocen, y buscan remediarlo</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r>
              <a:rPr kumimoji="0" lang="es-ES" sz="2600" b="0" i="0" u="none" strike="noStrike" kern="1200" cap="none" spc="0" normalizeH="0" baseline="0" noProof="0" dirty="0" smtClean="0">
                <a:ln>
                  <a:noFill/>
                </a:ln>
                <a:solidFill>
                  <a:schemeClr val="tx1"/>
                </a:solidFill>
                <a:effectLst/>
                <a:uLnTx/>
                <a:uFillTx/>
                <a:latin typeface="+mn-lt"/>
                <a:ea typeface="+mn-ea"/>
                <a:cs typeface="+mn-cs"/>
              </a:rPr>
              <a:t>Integran el pensamiento cotidiano e intuitivo y pueden estimar</a:t>
            </a:r>
          </a:p>
          <a:p>
            <a:pPr marL="274320" marR="0" lvl="0" indent="-274320" algn="l" defTabSz="914400" rtl="0" eaLnBrk="1" fontAlgn="auto" latinLnBrk="0" hangingPunct="1">
              <a:lnSpc>
                <a:spcPct val="100000"/>
              </a:lnSpc>
              <a:spcBef>
                <a:spcPct val="20000"/>
              </a:spcBef>
              <a:spcAft>
                <a:spcPts val="0"/>
              </a:spcAft>
              <a:buClr>
                <a:schemeClr val="accent3"/>
              </a:buClr>
              <a:buSzPct val="95000"/>
              <a:buFont typeface="Wingdings 2"/>
              <a:buChar char=""/>
              <a:tabLst/>
              <a:defRPr/>
            </a:pPr>
            <a:endParaRPr kumimoji="0" lang="es-ES" sz="2600" b="0" i="0" u="none" strike="noStrike" kern="1200" cap="none" spc="0" normalizeH="0" baseline="0" noProof="0" dirty="0">
              <a:ln>
                <a:noFill/>
              </a:ln>
              <a:solidFill>
                <a:schemeClr val="tx1"/>
              </a:solidFill>
              <a:effectLst/>
              <a:uLnTx/>
              <a:uFillTx/>
              <a:latin typeface="+mn-lt"/>
              <a:ea typeface="+mn-ea"/>
              <a:cs typeface="+mn-cs"/>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260648"/>
            <a:ext cx="8229600" cy="708688"/>
          </a:xfrm>
        </p:spPr>
        <p:txBody>
          <a:bodyPr>
            <a:normAutofit fontScale="90000"/>
          </a:bodyPr>
          <a:lstStyle/>
          <a:p>
            <a:pPr algn="ctr"/>
            <a:r>
              <a:rPr lang="es-ES" dirty="0" smtClean="0">
                <a:solidFill>
                  <a:srgbClr val="FF0000"/>
                </a:solidFill>
              </a:rPr>
              <a:t>El enunciado</a:t>
            </a:r>
            <a:endParaRPr lang="es-ES" dirty="0">
              <a:solidFill>
                <a:srgbClr val="FF0000"/>
              </a:solidFill>
            </a:endParaRPr>
          </a:p>
        </p:txBody>
      </p:sp>
      <p:sp>
        <p:nvSpPr>
          <p:cNvPr id="3" name="2 Marcador de contenido"/>
          <p:cNvSpPr>
            <a:spLocks noGrp="1"/>
          </p:cNvSpPr>
          <p:nvPr>
            <p:ph idx="1"/>
          </p:nvPr>
        </p:nvSpPr>
        <p:spPr>
          <a:xfrm>
            <a:off x="467544" y="908720"/>
            <a:ext cx="8229600" cy="1997576"/>
          </a:xfrm>
        </p:spPr>
        <p:txBody>
          <a:bodyPr/>
          <a:lstStyle/>
          <a:p>
            <a:r>
              <a:rPr lang="es-ES" dirty="0" smtClean="0"/>
              <a:t>Explícito</a:t>
            </a:r>
          </a:p>
          <a:p>
            <a:r>
              <a:rPr lang="es-ES" dirty="0" smtClean="0"/>
              <a:t>Puede ser redundante</a:t>
            </a:r>
          </a:p>
          <a:p>
            <a:r>
              <a:rPr lang="es-ES" dirty="0" smtClean="0"/>
              <a:t>Puede incorporar el esquema, aún cuando …</a:t>
            </a:r>
          </a:p>
          <a:p>
            <a:r>
              <a:rPr lang="es-ES" dirty="0" smtClean="0"/>
              <a:t>Puede incorporar datos superfluos</a:t>
            </a:r>
          </a:p>
          <a:p>
            <a:endParaRPr lang="es-ES" dirty="0" smtClean="0"/>
          </a:p>
          <a:p>
            <a:endParaRPr lang="es-ES" dirty="0"/>
          </a:p>
        </p:txBody>
      </p:sp>
      <p:sp>
        <p:nvSpPr>
          <p:cNvPr id="4" name="1 Título"/>
          <p:cNvSpPr txBox="1">
            <a:spLocks/>
          </p:cNvSpPr>
          <p:nvPr/>
        </p:nvSpPr>
        <p:spPr>
          <a:xfrm>
            <a:off x="467544" y="3296376"/>
            <a:ext cx="8229600" cy="1068728"/>
          </a:xfrm>
          <a:prstGeom prst="rect">
            <a:avLst/>
          </a:prstGeom>
        </p:spPr>
        <p:txBody>
          <a:bodyPr vert="horz" lIns="0" rIns="0" bIns="0" anchor="b">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s-ES" sz="5000" b="0" i="0" u="none" strike="noStrike" kern="1200" cap="none" spc="0" normalizeH="0" baseline="0" noProof="0" dirty="0" smtClean="0">
                <a:ln>
                  <a:noFill/>
                </a:ln>
                <a:solidFill>
                  <a:srgbClr val="FF0000"/>
                </a:solidFill>
                <a:effectLst/>
                <a:uLnTx/>
                <a:uFillTx/>
                <a:latin typeface="+mj-lt"/>
                <a:ea typeface="+mj-ea"/>
                <a:cs typeface="+mj-cs"/>
              </a:rPr>
              <a:t>La motivación y la complejidad creciente en el aula</a:t>
            </a:r>
            <a:endParaRPr kumimoji="0" lang="es-ES" sz="5000" b="0" i="0" u="none" strike="noStrike" kern="1200" cap="none" spc="0" normalizeH="0" baseline="0" noProof="0" dirty="0">
              <a:ln>
                <a:noFill/>
              </a:ln>
              <a:solidFill>
                <a:srgbClr val="FF0000"/>
              </a:solidFill>
              <a:effectLst/>
              <a:uLnTx/>
              <a:uFillTx/>
              <a:latin typeface="+mj-lt"/>
              <a:ea typeface="+mj-ea"/>
              <a:cs typeface="+mj-cs"/>
            </a:endParaRPr>
          </a:p>
        </p:txBody>
      </p:sp>
      <p:sp>
        <p:nvSpPr>
          <p:cNvPr id="5" name="4 Rectángulo"/>
          <p:cNvSpPr/>
          <p:nvPr/>
        </p:nvSpPr>
        <p:spPr>
          <a:xfrm>
            <a:off x="107504" y="4226312"/>
            <a:ext cx="8820472" cy="1938992"/>
          </a:xfrm>
          <a:prstGeom prst="rect">
            <a:avLst/>
          </a:prstGeom>
        </p:spPr>
        <p:txBody>
          <a:bodyPr wrap="square">
            <a:spAutoFit/>
          </a:bodyPr>
          <a:lstStyle/>
          <a:p>
            <a:r>
              <a:rPr lang="es-ES" sz="2400" dirty="0"/>
              <a:t>Los problemas reales son naturalmente motivadores en razón de que plantean soluciones a situaciones problemáticas que les resultan familiares. Ahora también resulta motivador el poder avanzar en la resolución de problemas en una guía propuesta por el docente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67544" y="404664"/>
            <a:ext cx="8229600" cy="1440160"/>
          </a:xfrm>
        </p:spPr>
        <p:txBody>
          <a:bodyPr>
            <a:normAutofit fontScale="90000"/>
          </a:bodyPr>
          <a:lstStyle/>
          <a:p>
            <a:pPr lvl="0" algn="ctr"/>
            <a:r>
              <a:rPr lang="es-ES" b="1" dirty="0" smtClean="0">
                <a:solidFill>
                  <a:srgbClr val="FF0000"/>
                </a:solidFill>
              </a:rPr>
              <a:t>EL PROBLEMA RESUELTO A LIBRO ABIERTO</a:t>
            </a:r>
            <a:endParaRPr lang="es-ES" dirty="0"/>
          </a:p>
        </p:txBody>
      </p:sp>
      <p:sp>
        <p:nvSpPr>
          <p:cNvPr id="3" name="2 Marcador de contenido"/>
          <p:cNvSpPr>
            <a:spLocks noGrp="1"/>
          </p:cNvSpPr>
          <p:nvPr>
            <p:ph idx="1"/>
          </p:nvPr>
        </p:nvSpPr>
        <p:spPr/>
        <p:txBody>
          <a:bodyPr>
            <a:normAutofit fontScale="92500" lnSpcReduction="10000"/>
          </a:bodyPr>
          <a:lstStyle/>
          <a:p>
            <a:pPr lvl="0"/>
            <a:r>
              <a:rPr lang="es-ES" dirty="0" smtClean="0"/>
              <a:t>opera a favor del aprendizaje significativo,  </a:t>
            </a:r>
          </a:p>
          <a:p>
            <a:pPr lvl="0"/>
            <a:r>
              <a:rPr lang="es-ES" dirty="0" smtClean="0"/>
              <a:t>no alienta el aprendizaje memorístico ,</a:t>
            </a:r>
          </a:p>
          <a:p>
            <a:pPr lvl="0"/>
            <a:r>
              <a:rPr lang="es-ES" dirty="0" smtClean="0"/>
              <a:t>coloca al estudiante durante el examen, en situación similar a la que experimentó cuando resolvía problemas en clase.,</a:t>
            </a:r>
          </a:p>
          <a:p>
            <a:pPr lvl="0"/>
            <a:r>
              <a:rPr lang="es-ES" dirty="0" smtClean="0"/>
              <a:t>coloca al estudiante durante el examen, en situación similar a la de un investigador,</a:t>
            </a:r>
          </a:p>
          <a:p>
            <a:pPr lvl="0"/>
            <a:r>
              <a:rPr lang="es-ES" dirty="0" smtClean="0"/>
              <a:t>complementado con otras acciones, se puede considerar a la evaluación como formativa para el alumno,</a:t>
            </a:r>
          </a:p>
          <a:p>
            <a:pPr lvl="0"/>
            <a:r>
              <a:rPr lang="es-ES" dirty="0" smtClean="0"/>
              <a:t>también para el docente puede ser formativa, </a:t>
            </a:r>
          </a:p>
          <a:p>
            <a:r>
              <a:rPr lang="es-ES" dirty="0" smtClean="0"/>
              <a:t>Permite </a:t>
            </a:r>
            <a:r>
              <a:rPr lang="es-ES" dirty="0" err="1" smtClean="0"/>
              <a:t>resignificar</a:t>
            </a:r>
            <a:r>
              <a:rPr lang="es-ES" dirty="0" smtClean="0"/>
              <a:t> la resolución de problemas y la realización de prácticas experimentales.</a:t>
            </a:r>
            <a:endParaRPr lang="es-ES" dirty="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title"/>
          </p:nvPr>
        </p:nvSpPr>
        <p:spPr>
          <a:xfrm>
            <a:off x="457200" y="704088"/>
            <a:ext cx="8229600" cy="4093064"/>
          </a:xfrm>
        </p:spPr>
        <p:txBody>
          <a:bodyPr>
            <a:normAutofit/>
          </a:bodyPr>
          <a:lstStyle/>
          <a:p>
            <a:pPr algn="ctr"/>
            <a:r>
              <a:rPr lang="es-ES" dirty="0" smtClean="0">
                <a:solidFill>
                  <a:srgbClr val="FF0000"/>
                </a:solidFill>
              </a:rPr>
              <a:t>Ahora que somos capaces de “enseñar a resolver problemas”, seremos capaces de “enseñar a resolver </a:t>
            </a:r>
            <a:r>
              <a:rPr lang="es-ES" smtClean="0">
                <a:solidFill>
                  <a:srgbClr val="FF0000"/>
                </a:solidFill>
              </a:rPr>
              <a:t>problemas </a:t>
            </a:r>
            <a:r>
              <a:rPr lang="es-ES" smtClean="0">
                <a:solidFill>
                  <a:srgbClr val="FF0000"/>
                </a:solidFill>
              </a:rPr>
              <a:t>para …”</a:t>
            </a:r>
            <a:endParaRPr lang="es-ES" dirty="0">
              <a:solidFill>
                <a:srgbClr val="FF0000"/>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Tabla"/>
          <p:cNvGraphicFramePr>
            <a:graphicFrameLocks noGrp="1"/>
          </p:cNvGraphicFramePr>
          <p:nvPr/>
        </p:nvGraphicFramePr>
        <p:xfrm>
          <a:off x="4139952" y="404664"/>
          <a:ext cx="4680520" cy="6120683"/>
        </p:xfrm>
        <a:graphic>
          <a:graphicData uri="http://schemas.openxmlformats.org/drawingml/2006/table">
            <a:tbl>
              <a:tblPr/>
              <a:tblGrid>
                <a:gridCol w="1299126"/>
                <a:gridCol w="1671053"/>
                <a:gridCol w="1710341"/>
              </a:tblGrid>
              <a:tr h="680075">
                <a:tc>
                  <a:txBody>
                    <a:bodyPr/>
                    <a:lstStyle/>
                    <a:p>
                      <a:pPr algn="ctr">
                        <a:spcAft>
                          <a:spcPts val="0"/>
                        </a:spcAft>
                      </a:pPr>
                      <a:r>
                        <a:rPr lang="es-ES" sz="2000" b="1" dirty="0">
                          <a:latin typeface="Arial"/>
                          <a:ea typeface="Calibri"/>
                          <a:cs typeface="Times New Roman"/>
                        </a:rPr>
                        <a:t>Nº de orden</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Valor de la variable “A”</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Valor de la variable “B”</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0</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14</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dirty="0">
                          <a:latin typeface="Arial"/>
                          <a:ea typeface="Calibri"/>
                          <a:cs typeface="Times New Roman"/>
                        </a:rPr>
                        <a:t>3</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1</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17</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7</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2</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20</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11</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3</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23</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15</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4</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26</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19</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5</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29</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23</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6</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7</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8</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9</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10</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11</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12</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13</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a:latin typeface="Arial"/>
                          <a:ea typeface="Calibri"/>
                          <a:cs typeface="Times New Roman"/>
                        </a:rPr>
                        <a:t>…</a:t>
                      </a:r>
                      <a:endParaRPr lang="es-ES" sz="2000" b="1">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0038">
                <a:tc>
                  <a:txBody>
                    <a:bodyPr/>
                    <a:lstStyle/>
                    <a:p>
                      <a:pPr algn="ctr">
                        <a:spcAft>
                          <a:spcPts val="0"/>
                        </a:spcAft>
                      </a:pPr>
                      <a:r>
                        <a:rPr lang="es-ES" sz="2000" b="1" dirty="0">
                          <a:latin typeface="Arial"/>
                          <a:ea typeface="Calibri"/>
                          <a:cs typeface="Times New Roman"/>
                        </a:rPr>
                        <a:t>…</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dirty="0">
                          <a:latin typeface="Arial"/>
                          <a:ea typeface="Calibri"/>
                          <a:cs typeface="Times New Roman"/>
                        </a:rPr>
                        <a:t>…</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s-ES" sz="2000" b="1" dirty="0">
                          <a:latin typeface="Arial"/>
                          <a:ea typeface="Calibri"/>
                          <a:cs typeface="Times New Roman"/>
                        </a:rPr>
                        <a:t>…</a:t>
                      </a:r>
                      <a:endParaRPr lang="es-ES" sz="2000" b="1" dirty="0">
                        <a:latin typeface="Calibri"/>
                        <a:ea typeface="Calibri"/>
                        <a:cs typeface="Times New Roman"/>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
        <p:nvSpPr>
          <p:cNvPr id="5" name="4 CuadroTexto"/>
          <p:cNvSpPr txBox="1"/>
          <p:nvPr/>
        </p:nvSpPr>
        <p:spPr>
          <a:xfrm>
            <a:off x="467544" y="175275"/>
            <a:ext cx="3384376" cy="6494085"/>
          </a:xfrm>
          <a:prstGeom prst="rect">
            <a:avLst/>
          </a:prstGeom>
          <a:noFill/>
        </p:spPr>
        <p:txBody>
          <a:bodyPr wrap="square" rtlCol="0">
            <a:spAutoFit/>
          </a:bodyPr>
          <a:lstStyle/>
          <a:p>
            <a:r>
              <a:rPr lang="es-ES" sz="3200" dirty="0" smtClean="0">
                <a:solidFill>
                  <a:srgbClr val="FF0000"/>
                </a:solidFill>
              </a:rPr>
              <a:t>Estimar</a:t>
            </a:r>
          </a:p>
          <a:p>
            <a:r>
              <a:rPr lang="es-ES" sz="3200" dirty="0" smtClean="0">
                <a:solidFill>
                  <a:schemeClr val="tx1">
                    <a:lumMod val="85000"/>
                    <a:lumOff val="15000"/>
                  </a:schemeClr>
                </a:solidFill>
              </a:rPr>
              <a:t>Para estimar necesitamos un esquema de la situación planteada. Si se </a:t>
            </a:r>
            <a:r>
              <a:rPr lang="es-ES" sz="3200" dirty="0" err="1" smtClean="0">
                <a:solidFill>
                  <a:schemeClr val="tx1">
                    <a:lumMod val="85000"/>
                    <a:lumOff val="15000"/>
                  </a:schemeClr>
                </a:solidFill>
              </a:rPr>
              <a:t>tratra</a:t>
            </a:r>
            <a:r>
              <a:rPr lang="es-ES" sz="3200" dirty="0" smtClean="0">
                <a:solidFill>
                  <a:schemeClr val="tx1">
                    <a:lumMod val="85000"/>
                    <a:lumOff val="15000"/>
                  </a:schemeClr>
                </a:solidFill>
              </a:rPr>
              <a:t> de un problema matemático, se puede mirar la tabla o leer cuidadosamente el enunciado</a:t>
            </a:r>
            <a:endParaRPr lang="es-ES" sz="3200" dirty="0">
              <a:solidFill>
                <a:schemeClr val="tx1">
                  <a:lumMod val="85000"/>
                  <a:lumOff val="15000"/>
                </a:schemeClr>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Gráfico"/>
          <p:cNvGraphicFramePr/>
          <p:nvPr/>
        </p:nvGraphicFramePr>
        <p:xfrm>
          <a:off x="395536" y="1484784"/>
          <a:ext cx="8496944" cy="5040560"/>
        </p:xfrm>
        <a:graphic>
          <a:graphicData uri="http://schemas.openxmlformats.org/drawingml/2006/chart">
            <c:chart xmlns:c="http://schemas.openxmlformats.org/drawingml/2006/chart" xmlns:r="http://schemas.openxmlformats.org/officeDocument/2006/relationships" r:id="rId2"/>
          </a:graphicData>
        </a:graphic>
      </p:graphicFrame>
      <p:sp>
        <p:nvSpPr>
          <p:cNvPr id="5" name="4 Rectángulo"/>
          <p:cNvSpPr/>
          <p:nvPr/>
        </p:nvSpPr>
        <p:spPr>
          <a:xfrm>
            <a:off x="827584" y="683404"/>
            <a:ext cx="5976664" cy="584775"/>
          </a:xfrm>
          <a:prstGeom prst="rect">
            <a:avLst/>
          </a:prstGeom>
        </p:spPr>
        <p:txBody>
          <a:bodyPr wrap="square">
            <a:spAutoFit/>
          </a:bodyPr>
          <a:lstStyle/>
          <a:p>
            <a:r>
              <a:rPr lang="es-ES" sz="3200" dirty="0" smtClean="0">
                <a:solidFill>
                  <a:srgbClr val="FF0000"/>
                </a:solidFill>
              </a:rPr>
              <a:t>Representación gráfica</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4 Rectángulo"/>
          <p:cNvSpPr/>
          <p:nvPr/>
        </p:nvSpPr>
        <p:spPr>
          <a:xfrm>
            <a:off x="827584" y="683404"/>
            <a:ext cx="2880320" cy="584775"/>
          </a:xfrm>
          <a:prstGeom prst="rect">
            <a:avLst/>
          </a:prstGeom>
        </p:spPr>
        <p:txBody>
          <a:bodyPr wrap="square">
            <a:spAutoFit/>
          </a:bodyPr>
          <a:lstStyle/>
          <a:p>
            <a:r>
              <a:rPr lang="es-ES" sz="3200" dirty="0" smtClean="0">
                <a:solidFill>
                  <a:srgbClr val="FF0000"/>
                </a:solidFill>
              </a:rPr>
              <a:t>Analíticamente</a:t>
            </a:r>
          </a:p>
        </p:txBody>
      </p:sp>
      <p:sp>
        <p:nvSpPr>
          <p:cNvPr id="30721" name="Rectangle 1"/>
          <p:cNvSpPr>
            <a:spLocks noChangeArrowheads="1"/>
          </p:cNvSpPr>
          <p:nvPr/>
        </p:nvSpPr>
        <p:spPr bwMode="auto">
          <a:xfrm>
            <a:off x="827584" y="1622991"/>
            <a:ext cx="3456384" cy="267765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 =  14 + 3.C</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Calibri" pitchFamily="34" charset="0"/>
                <a:cs typeface="Arial" pitchFamily="34" charset="0"/>
              </a:rPr>
              <a:t>B = 3 + 4.C</a:t>
            </a:r>
          </a:p>
          <a:p>
            <a:pPr marL="0" marR="0" lvl="0" indent="0" algn="l" defTabSz="914400" rtl="0" eaLnBrk="1" fontAlgn="base" latinLnBrk="0" hangingPunct="1">
              <a:lnSpc>
                <a:spcPct val="100000"/>
              </a:lnSpc>
              <a:spcBef>
                <a:spcPct val="0"/>
              </a:spcBef>
              <a:spcAft>
                <a:spcPct val="0"/>
              </a:spcAft>
              <a:buClrTx/>
              <a:buSzTx/>
              <a:buFontTx/>
              <a:buNone/>
              <a:tabLst/>
            </a:pPr>
            <a:endParaRPr lang="es-ES" sz="2800" dirty="0">
              <a:latin typeface="Arial" pitchFamily="34" charset="0"/>
              <a:ea typeface="Calibri" pitchFamily="34" charset="0"/>
              <a:cs typeface="Arial" pitchFamily="34" charset="0"/>
            </a:endParaRPr>
          </a:p>
          <a:p>
            <a:pPr marL="0" marR="0" lvl="0" indent="0"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A=B</a:t>
            </a:r>
          </a:p>
          <a:p>
            <a:pPr marL="0" marR="0" lvl="0" indent="0" defTabSz="914400" rtl="0" eaLnBrk="1" fontAlgn="base" latinLnBrk="0" hangingPunct="1">
              <a:lnSpc>
                <a:spcPct val="100000"/>
              </a:lnSpc>
              <a:spcBef>
                <a:spcPct val="0"/>
              </a:spcBef>
              <a:spcAft>
                <a:spcPct val="0"/>
              </a:spcAft>
              <a:buClrTx/>
              <a:buSzTx/>
              <a:buFontTx/>
              <a:buNone/>
              <a:tabLst/>
            </a:pPr>
            <a:r>
              <a:rPr lang="es-ES" sz="2800" dirty="0" smtClean="0">
                <a:latin typeface="Arial" pitchFamily="34" charset="0"/>
                <a:ea typeface="Calibri" pitchFamily="34" charset="0"/>
                <a:cs typeface="Arial" pitchFamily="34" charset="0"/>
              </a:rPr>
              <a:t>14 + 3.C = 3 + 4.C</a:t>
            </a:r>
          </a:p>
          <a:p>
            <a:pPr marL="0" marR="0" lvl="0" indent="0" defTabSz="914400" rtl="0" eaLnBrk="1" fontAlgn="base" latinLnBrk="0" hangingPunct="1">
              <a:lnSpc>
                <a:spcPct val="100000"/>
              </a:lnSpc>
              <a:spcBef>
                <a:spcPct val="0"/>
              </a:spcBef>
              <a:spcAft>
                <a:spcPct val="0"/>
              </a:spcAft>
              <a:buClrTx/>
              <a:buSzTx/>
              <a:buFontTx/>
              <a:buNone/>
              <a:tabLst/>
            </a:pPr>
            <a:r>
              <a:rPr kumimoji="0" lang="es-ES" sz="2800" b="0" i="0" u="none" strike="noStrike" cap="none" normalizeH="0" baseline="0" dirty="0" smtClean="0">
                <a:ln>
                  <a:noFill/>
                </a:ln>
                <a:solidFill>
                  <a:schemeClr val="tx1"/>
                </a:solidFill>
                <a:effectLst/>
                <a:latin typeface="Arial" pitchFamily="34" charset="0"/>
                <a:ea typeface="Calibri" pitchFamily="34" charset="0"/>
                <a:cs typeface="Arial" pitchFamily="34" charset="0"/>
              </a:rPr>
              <a:t>C=11	</a:t>
            </a:r>
            <a:r>
              <a:rPr kumimoji="0" lang="es-ES" sz="2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1"/>
          <p:cNvSpPr>
            <a:spLocks noChangeArrowheads="1"/>
          </p:cNvSpPr>
          <p:nvPr/>
        </p:nvSpPr>
        <p:spPr bwMode="auto">
          <a:xfrm>
            <a:off x="179512" y="75983"/>
            <a:ext cx="8820472" cy="649408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Física </a:t>
            </a:r>
            <a:r>
              <a:rPr kumimoji="0" lang="es-ES" sz="24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 </a:t>
            </a:r>
            <a:endParaRPr kumimoji="0" lang="es-ES" sz="24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 maleante se da a la fuga en auto y es perseguido por un móvil policial, de tal modo que en el instante de tiempo que puede tomarse como inicial (t=0s), una distancia de 0,5 km separa a ambos vehículos. Considere que ambos vehículos se desplazan siempre por una misma calle rectilínea, que en el instante inicial el móvil policial se encuentra en el origen del sistema de coordenadas que utilizará para describir los movimientos, y que las velocidades de ambos vehículos son constantes y de valores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v</a:t>
            </a:r>
            <a:r>
              <a:rPr kumimoji="0" lang="es-ES" sz="2400" b="0" i="0" u="none" strike="noStrike" cap="none" normalizeH="0" baseline="-30000" dirty="0" err="1" smtClean="0">
                <a:ln>
                  <a:noFill/>
                </a:ln>
                <a:solidFill>
                  <a:schemeClr val="tx1"/>
                </a:solidFill>
                <a:effectLst/>
                <a:latin typeface="Arial" pitchFamily="34" charset="0"/>
                <a:ea typeface="Calibri" pitchFamily="34" charset="0"/>
                <a:cs typeface="Arial" pitchFamily="34" charset="0"/>
              </a:rPr>
              <a:t>m</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=40m/s para el maleante y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v</a:t>
            </a:r>
            <a:r>
              <a:rPr kumimoji="0" lang="es-ES" sz="2400" b="0" i="0" u="none" strike="noStrike" cap="none" normalizeH="0" baseline="-30000" dirty="0" err="1" smtClean="0">
                <a:ln>
                  <a:noFill/>
                </a:ln>
                <a:solidFill>
                  <a:schemeClr val="tx1"/>
                </a:solidFill>
                <a:effectLst/>
                <a:latin typeface="Arial" pitchFamily="34" charset="0"/>
                <a:ea typeface="Calibri" pitchFamily="34" charset="0"/>
                <a:cs typeface="Arial" pitchFamily="34" charset="0"/>
              </a:rPr>
              <a:t>p</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=45 m/s para el policía.</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Dibuje esquemáticamente, la situación planteada para el instante de tiempo inicial (t=0s).</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Deduzca las funciones posición que describen el movimiento del maleante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X</a:t>
            </a:r>
            <a:r>
              <a:rPr kumimoji="0" lang="es-ES" sz="2400" b="0" i="0" u="none" strike="noStrike" cap="none" normalizeH="0" baseline="-30000" dirty="0" err="1" smtClean="0">
                <a:ln>
                  <a:noFill/>
                </a:ln>
                <a:solidFill>
                  <a:schemeClr val="tx1"/>
                </a:solidFill>
                <a:effectLst/>
                <a:latin typeface="Arial" pitchFamily="34" charset="0"/>
                <a:ea typeface="Calibri" pitchFamily="34" charset="0"/>
                <a:cs typeface="Arial" pitchFamily="34" charset="0"/>
              </a:rPr>
              <a:t>m</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 y del móvil policial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X</a:t>
            </a:r>
            <a:r>
              <a:rPr kumimoji="0" lang="es-ES" sz="2400" b="0" i="0" u="none" strike="noStrike" cap="none" normalizeH="0" baseline="-30000" dirty="0" err="1" smtClean="0">
                <a:ln>
                  <a:noFill/>
                </a:ln>
                <a:solidFill>
                  <a:schemeClr val="tx1"/>
                </a:solidFill>
                <a:effectLst/>
                <a:latin typeface="Arial" pitchFamily="34" charset="0"/>
                <a:ea typeface="Calibri" pitchFamily="34" charset="0"/>
                <a:cs typeface="Arial" pitchFamily="34" charset="0"/>
              </a:rPr>
              <a:t>p</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(t).</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Determine el instante de tiempo y la posición en los cuales el móvil policial alcanza el auto del maleante. </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107504" y="332656"/>
            <a:ext cx="8856984" cy="618630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3600" b="0" i="0" u="none" strike="noStrike" cap="none" normalizeH="0" baseline="0" dirty="0" smtClean="0">
                <a:ln>
                  <a:noFill/>
                </a:ln>
                <a:solidFill>
                  <a:srgbClr val="FF0000"/>
                </a:solidFill>
                <a:effectLst/>
                <a:latin typeface="Arial" pitchFamily="34" charset="0"/>
                <a:ea typeface="Calibri" pitchFamily="34" charset="0"/>
                <a:cs typeface="Arial" pitchFamily="34" charset="0"/>
              </a:rPr>
              <a:t>Economía</a:t>
            </a:r>
          </a:p>
          <a:p>
            <a:pPr marL="0" marR="0" lvl="0" indent="0" algn="l" defTabSz="914400" rtl="0" eaLnBrk="1" fontAlgn="base" latinLnBrk="0" hangingPunct="1">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Una lámpara de bajo consumo de alrededor de 20 W (equivale a una lámpara tradicional de filamento de 100 W), se instala en un sistema de iluminación, y el propietario del sistema necesita saber cuál de las dos lámparas le conviene, conociendo que la lámpara de bajo consumo cuesta $ 28 y la tradicional $3. Por otro lado, también conoce que la lámpara de bajo consumo tiene una vida promedio de 6.000 hs, que la  lámpara incandescente tradicional una vida promedio de 1.000 hs. y que el kw-h según la empresa que distribuidora de la energía eléctrica, tiene un valor de 30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ctvos</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($ 0,30). Finalmente suponga que las características de la luz que emiten, si bien son distintas, ambas se adaptan a sus necesidades. Ayuda para economistas: 1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kW</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 1.000 W; 1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kW</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-h es la energía que consume una artefacto eléctrico de potencia 1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kW</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funcionando durante una hora;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Rectángulo"/>
          <p:cNvSpPr/>
          <p:nvPr/>
        </p:nvSpPr>
        <p:spPr>
          <a:xfrm>
            <a:off x="323528" y="836712"/>
            <a:ext cx="8496944" cy="5262979"/>
          </a:xfrm>
          <a:prstGeom prst="rect">
            <a:avLst/>
          </a:prstGeom>
        </p:spPr>
        <p:txBody>
          <a:bodyPr wrap="square">
            <a:spAutoFit/>
          </a:bodyPr>
          <a:lstStyle/>
          <a:p>
            <a:pPr lvl="0" eaLnBrk="0" fontAlgn="base" hangingPunct="0">
              <a:spcBef>
                <a:spcPct val="0"/>
              </a:spcBef>
              <a:spcAft>
                <a:spcPct val="0"/>
              </a:spcAft>
            </a:pPr>
            <a:endParaRPr lang="es-ES" sz="2400" dirty="0">
              <a:cs typeface="Arial" pitchFamily="34" charset="0"/>
            </a:endParaRPr>
          </a:p>
          <a:p>
            <a:pPr lvl="0" eaLnBrk="0" fontAlgn="base" hangingPunct="0">
              <a:spcBef>
                <a:spcPct val="0"/>
              </a:spcBef>
              <a:spcAft>
                <a:spcPct val="0"/>
              </a:spcAft>
              <a:buFontTx/>
              <a:buChar char="•"/>
            </a:pPr>
            <a:r>
              <a:rPr lang="es-ES" sz="2400" dirty="0">
                <a:latin typeface="Arial" pitchFamily="34" charset="0"/>
                <a:ea typeface="Calibri" pitchFamily="34" charset="0"/>
                <a:cs typeface="Arial" pitchFamily="34" charset="0"/>
              </a:rPr>
              <a:t>Determine cuánto le cuesta al propietario tener encendida una lámpara de bajo consumo y una lámpara tradicional, durante un año (365 días). Considere el costo inicial de cada una de las lámparas, y que ambas lámparas se encienden todos los días durante 5 hs.</a:t>
            </a:r>
            <a:endParaRPr lang="es-ES" sz="2400" dirty="0">
              <a:latin typeface="Arial" pitchFamily="34" charset="0"/>
              <a:cs typeface="Arial" pitchFamily="34" charset="0"/>
            </a:endParaRPr>
          </a:p>
          <a:p>
            <a:pPr lvl="0" eaLnBrk="0" fontAlgn="base" hangingPunct="0">
              <a:spcBef>
                <a:spcPct val="0"/>
              </a:spcBef>
              <a:spcAft>
                <a:spcPct val="0"/>
              </a:spcAft>
              <a:buFontTx/>
              <a:buChar char="•"/>
            </a:pPr>
            <a:r>
              <a:rPr lang="es-ES" sz="2400" dirty="0">
                <a:latin typeface="Arial" pitchFamily="34" charset="0"/>
                <a:ea typeface="Calibri" pitchFamily="34" charset="0"/>
                <a:cs typeface="Arial" pitchFamily="34" charset="0"/>
              </a:rPr>
              <a:t>Represente en un sistema de coordenadas en el que considere el costo de la iluminación con cada una de las lámparas en ordenadas y el tiempo en días en abscisas, la evolución de los costos, considerando el costo inicial de cada una de las lámparas.</a:t>
            </a:r>
          </a:p>
          <a:p>
            <a:pPr lvl="0" eaLnBrk="0" fontAlgn="base" hangingPunct="0">
              <a:spcBef>
                <a:spcPct val="0"/>
              </a:spcBef>
              <a:spcAft>
                <a:spcPct val="0"/>
              </a:spcAft>
            </a:pPr>
            <a:r>
              <a:rPr lang="es-ES" sz="2400" dirty="0">
                <a:latin typeface="Arial" pitchFamily="34" charset="0"/>
                <a:ea typeface="Calibri" pitchFamily="34" charset="0"/>
                <a:cs typeface="Arial" pitchFamily="34" charset="0"/>
              </a:rPr>
              <a:t>Determine gráficamente, analítica o a través de la construcción de una tabla, si en algún momento los costos se igualan.</a:t>
            </a:r>
            <a:r>
              <a:rPr lang="es-ES" sz="2400" dirty="0">
                <a:latin typeface="Arial" pitchFamily="34" charset="0"/>
                <a:cs typeface="Arial" pitchFamily="34" charset="0"/>
              </a:rPr>
              <a:t>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1"/>
          <p:cNvSpPr>
            <a:spLocks noChangeArrowheads="1"/>
          </p:cNvSpPr>
          <p:nvPr/>
        </p:nvSpPr>
        <p:spPr bwMode="auto">
          <a:xfrm>
            <a:off x="179512" y="62617"/>
            <a:ext cx="8820472"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s-ES" sz="3200" b="1" i="0" u="none" strike="noStrike" cap="none" normalizeH="0" baseline="0" dirty="0" smtClean="0">
                <a:ln>
                  <a:noFill/>
                </a:ln>
                <a:solidFill>
                  <a:srgbClr val="FF0000"/>
                </a:solidFill>
                <a:effectLst/>
                <a:latin typeface="Arial" pitchFamily="34" charset="0"/>
                <a:ea typeface="Calibri" pitchFamily="34" charset="0"/>
                <a:cs typeface="Arial" pitchFamily="34" charset="0"/>
              </a:rPr>
              <a:t>Ingeniería</a:t>
            </a:r>
            <a:endParaRPr kumimoji="0" lang="es-ES" sz="3200" b="0" i="0" u="none" strike="noStrike" cap="none" normalizeH="0" baseline="0" dirty="0" smtClean="0">
              <a:ln>
                <a:noFill/>
              </a:ln>
              <a:solidFill>
                <a:srgbClr val="FF0000"/>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Una fábrica de autos se enfrenta con el siguiente problema: puede fabricar coches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nafteros</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y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gasoleros</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Suponga que está en condiciones de fabricar un coche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gasolero</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mediana cilindrada, a un precio de venta de $ 55.000 y que el citado coche consume un litro de nafta por cada 15 km. Por otro lado, también está en condiciones de fabricar un coche </a:t>
            </a:r>
            <a:r>
              <a:rPr kumimoji="0" lang="es-ES" sz="2400" b="0" i="0" u="none" strike="noStrike" cap="none" normalizeH="0" baseline="0" dirty="0" err="1" smtClean="0">
                <a:ln>
                  <a:noFill/>
                </a:ln>
                <a:solidFill>
                  <a:schemeClr val="tx1"/>
                </a:solidFill>
                <a:effectLst/>
                <a:latin typeface="Arial" pitchFamily="34" charset="0"/>
                <a:ea typeface="Calibri" pitchFamily="34" charset="0"/>
                <a:cs typeface="Arial" pitchFamily="34" charset="0"/>
              </a:rPr>
              <a:t>gasolero</a:t>
            </a: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 de performance similar al anterior, a un costo de $ 62.000 con un consumo de un litro de gasoil por cada 18 km. Considere que para el mejor funcionamiento de cada uno de los vehículos, el primero de ellos es conveniente que utilice un tipo de nafta que cuesta $ 4,95 el litro y que el segundo es conveniente que utilice un tipo de gasoil, que cuesta $ 4,25 el litro.</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Determine cuanto gastará en combustible con cada uno de los vehículos, al cabo de año, si estima que el vehículo considerado recorrerá alrededor de 1.000 km por mes.</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s-ES" sz="2400" b="0" i="0" u="none" strike="noStrike" cap="none" normalizeH="0" baseline="0" dirty="0" smtClean="0">
                <a:ln>
                  <a:noFill/>
                </a:ln>
                <a:solidFill>
                  <a:schemeClr val="tx1"/>
                </a:solidFill>
                <a:effectLst/>
                <a:latin typeface="Arial" pitchFamily="34" charset="0"/>
                <a:ea typeface="Calibri" pitchFamily="34" charset="0"/>
                <a:cs typeface="Arial" pitchFamily="34" charset="0"/>
              </a:rPr>
              <a:t>….</a:t>
            </a:r>
            <a:endParaRPr kumimoji="0" lang="es-ES"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Flujo">
  <a:themeElements>
    <a:clrScheme name="Flujo">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Flujo">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Flujo">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110</TotalTime>
  <Words>2001</Words>
  <Application>Microsoft Office PowerPoint</Application>
  <PresentationFormat>Presentación en pantalla (4:3)</PresentationFormat>
  <Paragraphs>182</Paragraphs>
  <Slides>25</Slides>
  <Notes>0</Notes>
  <HiddenSlides>0</HiddenSlides>
  <MMClips>0</MMClips>
  <ScaleCrop>false</ScaleCrop>
  <HeadingPairs>
    <vt:vector size="4" baseType="variant">
      <vt:variant>
        <vt:lpstr>Tema</vt:lpstr>
      </vt:variant>
      <vt:variant>
        <vt:i4>1</vt:i4>
      </vt:variant>
      <vt:variant>
        <vt:lpstr>Títulos de diapositiva</vt:lpstr>
      </vt:variant>
      <vt:variant>
        <vt:i4>25</vt:i4>
      </vt:variant>
    </vt:vector>
  </HeadingPairs>
  <TitlesOfParts>
    <vt:vector size="26" baseType="lpstr">
      <vt:lpstr>Flujo</vt:lpstr>
      <vt:lpstr>En clases ¿RESOLVEMOS PROBLEMAS, O ENSEÑAMOS A RESOLVER PROBLEMAS? ¿ENSEÑAMOS A RESOLVER PROBLEMAS PARA QUE APRENDAN?</vt:lpstr>
      <vt:lpstr>¿Qué caracteriza a un problema?</vt:lpstr>
      <vt:lpstr>Diapositiva 3</vt:lpstr>
      <vt:lpstr>Diapositiva 4</vt:lpstr>
      <vt:lpstr>Diapositiva 5</vt:lpstr>
      <vt:lpstr>Diapositiva 6</vt:lpstr>
      <vt:lpstr>Diapositiva 7</vt:lpstr>
      <vt:lpstr>Diapositiva 8</vt:lpstr>
      <vt:lpstr>Diapositiva 9</vt:lpstr>
      <vt:lpstr>Diapositiva 10</vt:lpstr>
      <vt:lpstr>Tipos de problemas</vt:lpstr>
      <vt:lpstr>Problema cerrado</vt:lpstr>
      <vt:lpstr>Problema abierto</vt:lpstr>
      <vt:lpstr>Problema  abstracto</vt:lpstr>
      <vt:lpstr>Problemas basados en el desarrollo de investigaciones guiadas</vt:lpstr>
      <vt:lpstr>Problemas o ejercicios</vt:lpstr>
      <vt:lpstr>Diapositiva 17</vt:lpstr>
      <vt:lpstr>Sobre cómo resolver un problema</vt:lpstr>
      <vt:lpstr>El modelo algorítmico para la resolución de problemas</vt:lpstr>
      <vt:lpstr>¿Qué hacen nuestros alumnos? ……</vt:lpstr>
      <vt:lpstr>Modelo de resolución de problemas por comparación entre expertos y novatos</vt:lpstr>
      <vt:lpstr>Los novatos</vt:lpstr>
      <vt:lpstr>El enunciado</vt:lpstr>
      <vt:lpstr>EL PROBLEMA RESUELTO A LIBRO ABIERTO</vt:lpstr>
      <vt:lpstr>Ahora que somos capaces de “enseñar a resolver problemas”, seremos capaces de “enseñar a resolver problemas para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 clases ¿RESOLVEMOS PROBLEMAS, O ENSEÑAMOS A RESOLVER PROBLEMAS?</dc:title>
  <dc:creator>Vicente Capuano</dc:creator>
  <cp:lastModifiedBy>Vicente</cp:lastModifiedBy>
  <cp:revision>15</cp:revision>
  <dcterms:created xsi:type="dcterms:W3CDTF">2010-10-13T03:25:10Z</dcterms:created>
  <dcterms:modified xsi:type="dcterms:W3CDTF">2011-10-20T12:10:16Z</dcterms:modified>
</cp:coreProperties>
</file>